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ileron Regular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rdo" panose="020B0604020202020204" charset="-79"/>
      <p:regular r:id="rId30"/>
    </p:embeddedFont>
    <p:embeddedFont>
      <p:font typeface="Mixa Bold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Bold" panose="020B0806030504020204" charset="0"/>
      <p:regular r:id="rId36"/>
    </p:embeddedFont>
    <p:embeddedFont>
      <p:font typeface="Open Sans Extra Bold" panose="020B0604020202020204" charset="0"/>
      <p:regular r:id="rId37"/>
    </p:embeddedFont>
    <p:embeddedFont>
      <p:font typeface="Poppins Light" panose="00000400000000000000" pitchFamily="2" charset="0"/>
      <p:regular r:id="rId38"/>
      <p:italic r:id="rId39"/>
    </p:embeddedFont>
    <p:embeddedFont>
      <p:font typeface="Poppins Medium 1 Bold" panose="020B0604020202020204" charset="0"/>
      <p:regular r:id="rId40"/>
    </p:embeddedFont>
    <p:embeddedFont>
      <p:font typeface="Poppins Medium 2" panose="020B0604020202020204" charset="0"/>
      <p:regular r:id="rId41"/>
    </p:embeddedFont>
    <p:embeddedFont>
      <p:font typeface="Verdana 1" panose="020B0804030504040204" charset="0"/>
      <p:regular r:id="rId42"/>
    </p:embeddedFont>
    <p:embeddedFont>
      <p:font typeface="Verdana 2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61117" y="0"/>
            <a:ext cx="6426883" cy="10287000"/>
          </a:xfrm>
          <a:prstGeom prst="rect">
            <a:avLst/>
          </a:prstGeom>
          <a:solidFill>
            <a:srgbClr val="5E9C98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2076516" cy="10287000"/>
          </a:xfrm>
          <a:prstGeom prst="rect">
            <a:avLst/>
          </a:prstGeom>
          <a:solidFill>
            <a:srgbClr val="D1581B">
              <a:alpha val="97647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22573" y="434122"/>
            <a:ext cx="3352968" cy="31853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91117" y="285750"/>
            <a:ext cx="9058108" cy="1526066"/>
            <a:chOff x="0" y="0"/>
            <a:chExt cx="3064101" cy="516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64101" cy="516225"/>
            </a:xfrm>
            <a:custGeom>
              <a:avLst/>
              <a:gdLst/>
              <a:ahLst/>
              <a:cxnLst/>
              <a:rect l="l" t="t" r="r" b="b"/>
              <a:pathLst>
                <a:path w="3064101" h="516225">
                  <a:moveTo>
                    <a:pt x="0" y="0"/>
                  </a:moveTo>
                  <a:lnTo>
                    <a:pt x="3064101" y="0"/>
                  </a:lnTo>
                  <a:lnTo>
                    <a:pt x="3064101" y="516225"/>
                  </a:lnTo>
                  <a:lnTo>
                    <a:pt x="0" y="516225"/>
                  </a:lnTo>
                  <a:close/>
                </a:path>
              </a:pathLst>
            </a:custGeom>
            <a:solidFill>
              <a:srgbClr val="80AEAE">
                <a:alpha val="8588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91117" y="7359365"/>
            <a:ext cx="9058108" cy="2556290"/>
            <a:chOff x="0" y="0"/>
            <a:chExt cx="3064101" cy="8647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64101" cy="864720"/>
            </a:xfrm>
            <a:custGeom>
              <a:avLst/>
              <a:gdLst/>
              <a:ahLst/>
              <a:cxnLst/>
              <a:rect l="l" t="t" r="r" b="b"/>
              <a:pathLst>
                <a:path w="3064101" h="864720">
                  <a:moveTo>
                    <a:pt x="0" y="0"/>
                  </a:moveTo>
                  <a:lnTo>
                    <a:pt x="3064101" y="0"/>
                  </a:lnTo>
                  <a:lnTo>
                    <a:pt x="3064101" y="864720"/>
                  </a:lnTo>
                  <a:lnTo>
                    <a:pt x="0" y="864720"/>
                  </a:lnTo>
                  <a:close/>
                </a:path>
              </a:pathLst>
            </a:custGeom>
            <a:solidFill>
              <a:srgbClr val="9DC6C6">
                <a:alpha val="80784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6216" r="27706"/>
          <a:stretch>
            <a:fillRect/>
          </a:stretch>
        </p:blipFill>
        <p:spPr>
          <a:xfrm>
            <a:off x="2491117" y="1172378"/>
            <a:ext cx="9058108" cy="771096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625539" y="5537321"/>
            <a:ext cx="6231520" cy="2051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17"/>
              </a:lnSpc>
            </a:pPr>
            <a:r>
              <a:rPr lang="en-US" sz="6599" spc="395">
                <a:solidFill>
                  <a:srgbClr val="FFFFFF"/>
                </a:solidFill>
                <a:latin typeface="Mixa Bold"/>
              </a:rPr>
              <a:t>YEAR IN REVIEW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268569" y="8486167"/>
            <a:ext cx="6506972" cy="1429488"/>
            <a:chOff x="0" y="0"/>
            <a:chExt cx="8675963" cy="19059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8675963" cy="72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107">
                  <a:solidFill>
                    <a:srgbClr val="FFFFFF"/>
                  </a:solidFill>
                  <a:latin typeface="Poppins Light"/>
                </a:rPr>
                <a:t>Annual Meeting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83335"/>
              <a:ext cx="8675963" cy="822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Poppins Light"/>
                </a:rPr>
                <a:t>2023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 rot="-5400000">
            <a:off x="-3581432" y="4265910"/>
            <a:ext cx="9172705" cy="175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199">
                <a:solidFill>
                  <a:srgbClr val="323131"/>
                </a:solidFill>
                <a:latin typeface="Poppins Medium 1 Bold"/>
              </a:rPr>
              <a:t>Providing excellent facilities and services that create opportunities for recreation, social activities, and leisure education to enhance the quality of our members’ lives.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93328" y="3589928"/>
            <a:ext cx="5031403" cy="246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120"/>
              </a:lnSpc>
            </a:pPr>
            <a:r>
              <a:rPr lang="en-US" sz="14371">
                <a:solidFill>
                  <a:srgbClr val="FFFFFF"/>
                </a:solidFill>
                <a:latin typeface="Poppins Medium 2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4782068" y="4843560"/>
            <a:ext cx="11621535" cy="1599392"/>
            <a:chOff x="0" y="0"/>
            <a:chExt cx="4152645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4152645" cy="69850"/>
            </a:xfrm>
            <a:custGeom>
              <a:avLst/>
              <a:gdLst/>
              <a:ahLst/>
              <a:cxnLst/>
              <a:rect l="l" t="t" r="r" b="b"/>
              <a:pathLst>
                <a:path w="4152645" h="69850">
                  <a:moveTo>
                    <a:pt x="38618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152645" y="69850"/>
                  </a:lnTo>
                  <a:lnTo>
                    <a:pt x="4152645" y="0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4512209" y="4343804"/>
            <a:ext cx="10287000" cy="1599392"/>
            <a:chOff x="0" y="0"/>
            <a:chExt cx="3675784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3675784" cy="69850"/>
            </a:xfrm>
            <a:custGeom>
              <a:avLst/>
              <a:gdLst/>
              <a:ahLst/>
              <a:cxnLst/>
              <a:rect l="l" t="t" r="r" b="b"/>
              <a:pathLst>
                <a:path w="3675784" h="69850">
                  <a:moveTo>
                    <a:pt x="33849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75784" y="69850"/>
                  </a:lnTo>
                  <a:lnTo>
                    <a:pt x="3675784" y="0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b="40815"/>
          <a:stretch>
            <a:fillRect/>
          </a:stretch>
        </p:blipFill>
        <p:spPr>
          <a:xfrm>
            <a:off x="1546402" y="856220"/>
            <a:ext cx="9785316" cy="77217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1284" y="5048736"/>
            <a:ext cx="5558016" cy="22608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00600" y="6286500"/>
            <a:ext cx="12709060" cy="2834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83"/>
              </a:lnSpc>
            </a:pPr>
            <a:r>
              <a:rPr lang="en-US" sz="15773" dirty="0">
                <a:solidFill>
                  <a:srgbClr val="A3512B"/>
                </a:solidFill>
                <a:latin typeface="Open Sans Bold"/>
              </a:rPr>
              <a:t>RECREATION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252" y="5557133"/>
            <a:ext cx="5333777" cy="456037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1907" y="-4820400"/>
            <a:ext cx="2000303" cy="18415161"/>
            <a:chOff x="0" y="0"/>
            <a:chExt cx="2667071" cy="24553548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2415869" y="290697"/>
            <a:ext cx="14227259" cy="141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97"/>
              </a:lnSpc>
            </a:pPr>
            <a:r>
              <a:rPr lang="en-US" sz="8355">
                <a:solidFill>
                  <a:srgbClr val="323C3B"/>
                </a:solidFill>
                <a:latin typeface="Open Sans Extra Bold"/>
              </a:rPr>
              <a:t>Fitness Coordinator Hired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5208300" y="3155070"/>
            <a:ext cx="2786781" cy="69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  <a:spcBef>
                <a:spcPct val="0"/>
              </a:spcBef>
            </a:pPr>
            <a:r>
              <a:rPr lang="en-US" sz="4139" dirty="0">
                <a:solidFill>
                  <a:srgbClr val="323131"/>
                </a:solidFill>
                <a:latin typeface="Open Sans Extra Bold"/>
              </a:rPr>
              <a:t>Underway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28238" y="6375480"/>
            <a:ext cx="968727" cy="976635"/>
            <a:chOff x="0" y="0"/>
            <a:chExt cx="1913890" cy="19295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28238" y="7627297"/>
            <a:ext cx="968727" cy="976635"/>
            <a:chOff x="0" y="0"/>
            <a:chExt cx="1913890" cy="19295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 rot="-5400000">
            <a:off x="6604080" y="3219548"/>
            <a:ext cx="2786781" cy="69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5"/>
              </a:lnSpc>
              <a:spcBef>
                <a:spcPct val="0"/>
              </a:spcBef>
            </a:pPr>
            <a:r>
              <a:rPr lang="en-US" sz="4139">
                <a:solidFill>
                  <a:srgbClr val="323131"/>
                </a:solidFill>
                <a:latin typeface="Open Sans Extra Bold"/>
              </a:rPr>
              <a:t>Complete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50665" y="5087760"/>
            <a:ext cx="968727" cy="976635"/>
            <a:chOff x="0" y="0"/>
            <a:chExt cx="1913890" cy="19295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150665" y="6396655"/>
            <a:ext cx="968727" cy="976635"/>
            <a:chOff x="0" y="0"/>
            <a:chExt cx="1913890" cy="19295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150665" y="7627297"/>
            <a:ext cx="968727" cy="976635"/>
            <a:chOff x="0" y="0"/>
            <a:chExt cx="1913890" cy="19295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2299" y="6184707"/>
            <a:ext cx="1087339" cy="99491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825565" y="5312897"/>
            <a:ext cx="9541544" cy="63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4861" dirty="0">
                <a:solidFill>
                  <a:srgbClr val="323C3B"/>
                </a:solidFill>
                <a:latin typeface="Open Sans Extra Bold"/>
              </a:rPr>
              <a:t>Resume fitness orientations 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628238" y="5087760"/>
            <a:ext cx="968727" cy="976635"/>
            <a:chOff x="0" y="0"/>
            <a:chExt cx="1913890" cy="19295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02599" y="4791751"/>
            <a:ext cx="1087339" cy="9949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889938" y="6621791"/>
            <a:ext cx="9541544" cy="63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4861" dirty="0">
                <a:solidFill>
                  <a:srgbClr val="323C3B"/>
                </a:solidFill>
                <a:latin typeface="Open Sans Extra Bold"/>
              </a:rPr>
              <a:t>Expand personal training 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9568" y="7352115"/>
            <a:ext cx="1087339" cy="99491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954913" y="7808136"/>
            <a:ext cx="9541544" cy="123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4"/>
              </a:lnSpc>
            </a:pPr>
            <a:r>
              <a:rPr lang="en-US" sz="4861" dirty="0">
                <a:solidFill>
                  <a:srgbClr val="323C3B"/>
                </a:solidFill>
                <a:latin typeface="Open Sans Extra Bold"/>
              </a:rPr>
              <a:t>Reduce equipment repair time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9806" y="4200885"/>
            <a:ext cx="5429256" cy="44452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33601" y="5940478"/>
            <a:ext cx="2190434" cy="1628650"/>
            <a:chOff x="0" y="0"/>
            <a:chExt cx="2595078" cy="19295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5078" cy="1929514"/>
            </a:xfrm>
            <a:custGeom>
              <a:avLst/>
              <a:gdLst/>
              <a:ahLst/>
              <a:cxnLst/>
              <a:rect l="l" t="t" r="r" b="b"/>
              <a:pathLst>
                <a:path w="2595078" h="1929514">
                  <a:moveTo>
                    <a:pt x="0" y="0"/>
                  </a:moveTo>
                  <a:lnTo>
                    <a:pt x="2595078" y="0"/>
                  </a:lnTo>
                  <a:lnTo>
                    <a:pt x="2595078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92941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2960992" y="6222208"/>
            <a:ext cx="1628650" cy="1065189"/>
            <a:chOff x="0" y="0"/>
            <a:chExt cx="873811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873811" cy="69850"/>
            </a:xfrm>
            <a:custGeom>
              <a:avLst/>
              <a:gdLst/>
              <a:ahLst/>
              <a:cxnLst/>
              <a:rect l="l" t="t" r="r" b="b"/>
              <a:pathLst>
                <a:path w="873811" h="69850">
                  <a:moveTo>
                    <a:pt x="58298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3811" y="69850"/>
                  </a:lnTo>
                  <a:lnTo>
                    <a:pt x="873811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833601" y="2520874"/>
            <a:ext cx="2190434" cy="1628650"/>
            <a:chOff x="0" y="0"/>
            <a:chExt cx="2920578" cy="2171533"/>
          </a:xfrm>
        </p:grpSpPr>
        <p:grpSp>
          <p:nvGrpSpPr>
            <p:cNvPr id="8" name="Group 8"/>
            <p:cNvGrpSpPr/>
            <p:nvPr/>
          </p:nvGrpSpPr>
          <p:grpSpPr>
            <a:xfrm>
              <a:off x="710126" y="0"/>
              <a:ext cx="2210452" cy="2171533"/>
              <a:chOff x="0" y="0"/>
              <a:chExt cx="1964096" cy="192951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64096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64096" h="1929514">
                    <a:moveTo>
                      <a:pt x="0" y="0"/>
                    </a:moveTo>
                    <a:lnTo>
                      <a:pt x="1964096" y="0"/>
                    </a:lnTo>
                    <a:lnTo>
                      <a:pt x="1964096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89804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375641" y="375641"/>
              <a:ext cx="2171533" cy="1420252"/>
              <a:chOff x="0" y="0"/>
              <a:chExt cx="873811" cy="571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55270"/>
                <a:ext cx="873811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73811" h="69850">
                    <a:moveTo>
                      <a:pt x="582981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73811" y="69850"/>
                    </a:lnTo>
                    <a:lnTo>
                      <a:pt x="873811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68689">
            <a:off x="9751973" y="1489338"/>
            <a:ext cx="989556" cy="92152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538560" y="5907078"/>
            <a:ext cx="917416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A&amp;E Volunteers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6097">
            <a:off x="11085202" y="1104332"/>
            <a:ext cx="427153" cy="85430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436138" y="2358949"/>
            <a:ext cx="82550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Performances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2746">
            <a:off x="9085730" y="1742190"/>
            <a:ext cx="359558" cy="71911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50416">
            <a:off x="7968564" y="2023302"/>
            <a:ext cx="318724" cy="637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3210">
            <a:off x="12178540" y="971488"/>
            <a:ext cx="322594" cy="6451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07222" y="502498"/>
            <a:ext cx="568524" cy="4519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25732" y="183773"/>
            <a:ext cx="200068" cy="4001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802994">
            <a:off x="7176265" y="3612276"/>
            <a:ext cx="704901" cy="56039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65129">
            <a:off x="7552133" y="5157292"/>
            <a:ext cx="322594" cy="64518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3210">
            <a:off x="7646277" y="4307232"/>
            <a:ext cx="322594" cy="645188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-171907" y="-4820400"/>
            <a:ext cx="2000303" cy="18415161"/>
            <a:chOff x="0" y="0"/>
            <a:chExt cx="2667071" cy="24553548"/>
          </a:xfrm>
        </p:grpSpPr>
        <p:grpSp>
          <p:nvGrpSpPr>
            <p:cNvPr id="25" name="Group 25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  <p:sp>
        <p:nvSpPr>
          <p:cNvPr id="29" name="TextBox 29"/>
          <p:cNvSpPr txBox="1"/>
          <p:nvPr/>
        </p:nvSpPr>
        <p:spPr>
          <a:xfrm>
            <a:off x="4066734" y="2520563"/>
            <a:ext cx="2190434" cy="146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8599">
                <a:solidFill>
                  <a:srgbClr val="323C3B"/>
                </a:solidFill>
                <a:latin typeface="Verdana 1"/>
              </a:rPr>
              <a:t>21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75317" y="6002642"/>
            <a:ext cx="2190434" cy="135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323C3B"/>
                </a:solidFill>
                <a:latin typeface="Verdana 1"/>
              </a:rPr>
              <a:t>102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73089" y="3987599"/>
            <a:ext cx="780633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supported by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21093" y="647153"/>
            <a:ext cx="2663625" cy="2183042"/>
            <a:chOff x="0" y="0"/>
            <a:chExt cx="3551500" cy="2910722"/>
          </a:xfrm>
        </p:grpSpPr>
        <p:grpSp>
          <p:nvGrpSpPr>
            <p:cNvPr id="4" name="Group 4"/>
            <p:cNvGrpSpPr/>
            <p:nvPr/>
          </p:nvGrpSpPr>
          <p:grpSpPr>
            <a:xfrm>
              <a:off x="686881" y="0"/>
              <a:ext cx="2864619" cy="2910722"/>
              <a:chOff x="0" y="0"/>
              <a:chExt cx="1913890" cy="194469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768480" y="768480"/>
              <a:ext cx="2910722" cy="1373761"/>
              <a:chOff x="0" y="0"/>
              <a:chExt cx="1210893" cy="571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55270"/>
                <a:ext cx="1210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10893" h="69850">
                    <a:moveTo>
                      <a:pt x="920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210893" y="69850"/>
                    </a:lnTo>
                    <a:lnTo>
                      <a:pt x="1210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686881" y="119830"/>
              <a:ext cx="2864619" cy="2461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71"/>
                </a:lnSpc>
              </a:pPr>
              <a:r>
                <a:rPr lang="en-US" sz="11122">
                  <a:solidFill>
                    <a:srgbClr val="323C3B"/>
                  </a:solidFill>
                  <a:latin typeface="Verdana 1"/>
                </a:rPr>
                <a:t>10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64888" y="2744470"/>
            <a:ext cx="13887227" cy="223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13000">
                <a:solidFill>
                  <a:srgbClr val="323C3B"/>
                </a:solidFill>
                <a:latin typeface="Open Sans Extra Bold"/>
              </a:rPr>
              <a:t>Sold-out dances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05400" y="4778349"/>
            <a:ext cx="9502527" cy="459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9461" lvl="1" indent="-564730">
              <a:lnSpc>
                <a:spcPts val="7323"/>
              </a:lnSpc>
              <a:buFont typeface="Arial"/>
              <a:buChar char="•"/>
            </a:pPr>
            <a:r>
              <a:rPr lang="en-US" sz="4800" dirty="0">
                <a:solidFill>
                  <a:srgbClr val="323C3B"/>
                </a:solidFill>
                <a:latin typeface="Open Sans Extra Bold"/>
              </a:rPr>
              <a:t>Jukebox </a:t>
            </a:r>
            <a:r>
              <a:rPr lang="en-US" sz="4800" dirty="0" err="1">
                <a:solidFill>
                  <a:srgbClr val="323C3B"/>
                </a:solidFill>
                <a:latin typeface="Open Sans Extra Bold"/>
              </a:rPr>
              <a:t>Junquies</a:t>
            </a:r>
            <a:endParaRPr lang="en-US" sz="4800" dirty="0">
              <a:solidFill>
                <a:srgbClr val="323C3B"/>
              </a:solidFill>
              <a:latin typeface="Open Sans Extra Bold"/>
            </a:endParaRPr>
          </a:p>
          <a:p>
            <a:pPr marL="1129461" lvl="1" indent="-564730">
              <a:lnSpc>
                <a:spcPts val="7323"/>
              </a:lnSpc>
              <a:buFont typeface="Arial"/>
              <a:buChar char="•"/>
            </a:pPr>
            <a:r>
              <a:rPr lang="en-US" sz="4800" dirty="0">
                <a:solidFill>
                  <a:srgbClr val="323C3B"/>
                </a:solidFill>
                <a:latin typeface="Open Sans Extra Bold"/>
              </a:rPr>
              <a:t>Uncorked</a:t>
            </a:r>
          </a:p>
          <a:p>
            <a:pPr marL="1129461" lvl="1" indent="-564730">
              <a:lnSpc>
                <a:spcPts val="7323"/>
              </a:lnSpc>
              <a:buFont typeface="Arial"/>
              <a:buChar char="•"/>
            </a:pPr>
            <a:r>
              <a:rPr lang="en-US" sz="4800" dirty="0">
                <a:solidFill>
                  <a:srgbClr val="323C3B"/>
                </a:solidFill>
                <a:latin typeface="Open Sans Extra Bold"/>
              </a:rPr>
              <a:t>Hardscrabble Road Band</a:t>
            </a:r>
          </a:p>
          <a:p>
            <a:pPr marL="1129461" lvl="1" indent="-564730">
              <a:lnSpc>
                <a:spcPts val="7323"/>
              </a:lnSpc>
              <a:buFont typeface="Arial"/>
              <a:buChar char="•"/>
            </a:pPr>
            <a:r>
              <a:rPr lang="en-US" sz="4800" dirty="0">
                <a:solidFill>
                  <a:srgbClr val="323C3B"/>
                </a:solidFill>
                <a:latin typeface="Open Sans Extra Bold"/>
              </a:rPr>
              <a:t>Sonorous</a:t>
            </a:r>
          </a:p>
          <a:p>
            <a:pPr marL="1129461" lvl="1" indent="-564730">
              <a:lnSpc>
                <a:spcPts val="7323"/>
              </a:lnSpc>
              <a:buFont typeface="Arial"/>
              <a:buChar char="•"/>
            </a:pPr>
            <a:r>
              <a:rPr lang="en-US" sz="4800" dirty="0">
                <a:solidFill>
                  <a:srgbClr val="323C3B"/>
                </a:solidFill>
                <a:latin typeface="Open Sans Extra Bold"/>
              </a:rPr>
              <a:t>No Sand Beach Band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171907" y="-4820400"/>
            <a:ext cx="2000303" cy="18415161"/>
            <a:chOff x="0" y="0"/>
            <a:chExt cx="2667071" cy="24553548"/>
          </a:xfrm>
        </p:grpSpPr>
        <p:grpSp>
          <p:nvGrpSpPr>
            <p:cNvPr id="12" name="Group 12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482" y="-4820400"/>
            <a:ext cx="2000303" cy="18415161"/>
            <a:chOff x="0" y="0"/>
            <a:chExt cx="2667071" cy="2455354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77889" y="3506601"/>
            <a:ext cx="5828419" cy="47938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72702" y="1082061"/>
            <a:ext cx="8301930" cy="13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6"/>
              </a:lnSpc>
            </a:pPr>
            <a:r>
              <a:rPr lang="en-US" sz="7990">
                <a:solidFill>
                  <a:srgbClr val="323C3B"/>
                </a:solidFill>
                <a:latin typeface="Open Sans Extra Bold"/>
              </a:rPr>
              <a:t>Courses offered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15821" y="1224936"/>
            <a:ext cx="2905832" cy="1476016"/>
            <a:chOff x="0" y="0"/>
            <a:chExt cx="3874442" cy="1968021"/>
          </a:xfrm>
        </p:grpSpPr>
        <p:grpSp>
          <p:nvGrpSpPr>
            <p:cNvPr id="10" name="Group 10"/>
            <p:cNvGrpSpPr/>
            <p:nvPr/>
          </p:nvGrpSpPr>
          <p:grpSpPr>
            <a:xfrm rot="5400000">
              <a:off x="-335754" y="335754"/>
              <a:ext cx="1968021" cy="1296513"/>
              <a:chOff x="0" y="0"/>
              <a:chExt cx="867499" cy="571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255270"/>
                <a:ext cx="867499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67499" h="69850">
                    <a:moveTo>
                      <a:pt x="57667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67499" y="69850"/>
                    </a:lnTo>
                    <a:lnTo>
                      <a:pt x="867499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722786" y="0"/>
              <a:ext cx="3151656" cy="1968021"/>
              <a:chOff x="0" y="0"/>
              <a:chExt cx="3150693" cy="196742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150693" cy="1967420"/>
              </a:xfrm>
              <a:custGeom>
                <a:avLst/>
                <a:gdLst/>
                <a:ahLst/>
                <a:cxnLst/>
                <a:rect l="l" t="t" r="r" b="b"/>
                <a:pathLst>
                  <a:path w="3150693" h="1967420">
                    <a:moveTo>
                      <a:pt x="0" y="0"/>
                    </a:moveTo>
                    <a:lnTo>
                      <a:pt x="3150693" y="0"/>
                    </a:lnTo>
                    <a:lnTo>
                      <a:pt x="3150693" y="1967420"/>
                    </a:lnTo>
                    <a:lnTo>
                      <a:pt x="0" y="1967420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22786" y="115276"/>
              <a:ext cx="3151656" cy="1594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13"/>
                </a:lnSpc>
              </a:pPr>
              <a:r>
                <a:rPr lang="en-US" sz="7152">
                  <a:solidFill>
                    <a:srgbClr val="323C3B"/>
                  </a:solidFill>
                  <a:latin typeface="Verdana 1"/>
                </a:rPr>
                <a:t>599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3670" y="3431126"/>
            <a:ext cx="3587983" cy="1555986"/>
            <a:chOff x="0" y="0"/>
            <a:chExt cx="4783977" cy="2074648"/>
          </a:xfrm>
        </p:grpSpPr>
        <p:grpSp>
          <p:nvGrpSpPr>
            <p:cNvPr id="16" name="Group 16"/>
            <p:cNvGrpSpPr/>
            <p:nvPr/>
          </p:nvGrpSpPr>
          <p:grpSpPr>
            <a:xfrm rot="5400000">
              <a:off x="-353834" y="353834"/>
              <a:ext cx="2073997" cy="1366329"/>
              <a:chOff x="0" y="0"/>
              <a:chExt cx="867499" cy="571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255270"/>
                <a:ext cx="867499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67499" h="69850">
                    <a:moveTo>
                      <a:pt x="57667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67499" y="69850"/>
                    </a:lnTo>
                    <a:lnTo>
                      <a:pt x="867499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758621" y="651"/>
              <a:ext cx="4025356" cy="2073997"/>
              <a:chOff x="0" y="0"/>
              <a:chExt cx="3818502" cy="196742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818502" cy="1967420"/>
              </a:xfrm>
              <a:custGeom>
                <a:avLst/>
                <a:gdLst/>
                <a:ahLst/>
                <a:cxnLst/>
                <a:rect l="l" t="t" r="r" b="b"/>
                <a:pathLst>
                  <a:path w="3818502" h="1967420">
                    <a:moveTo>
                      <a:pt x="0" y="0"/>
                    </a:moveTo>
                    <a:lnTo>
                      <a:pt x="3818502" y="0"/>
                    </a:lnTo>
                    <a:lnTo>
                      <a:pt x="3818502" y="1967420"/>
                    </a:lnTo>
                    <a:lnTo>
                      <a:pt x="0" y="1967420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882157" y="241114"/>
              <a:ext cx="3627370" cy="1467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90"/>
                </a:lnSpc>
              </a:pPr>
              <a:r>
                <a:rPr lang="en-US" sz="6635">
                  <a:solidFill>
                    <a:srgbClr val="323C3B"/>
                  </a:solidFill>
                  <a:latin typeface="Verdana 1"/>
                </a:rPr>
                <a:t>5,163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30984" y="3354201"/>
            <a:ext cx="659585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323C3B"/>
                </a:solidFill>
                <a:latin typeface="Open Sans Extra Bold"/>
              </a:rPr>
              <a:t>Enrollments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807043" y="5717285"/>
            <a:ext cx="1921576" cy="1574877"/>
            <a:chOff x="0" y="0"/>
            <a:chExt cx="2562102" cy="2099836"/>
          </a:xfrm>
        </p:grpSpPr>
        <p:grpSp>
          <p:nvGrpSpPr>
            <p:cNvPr id="23" name="Group 23"/>
            <p:cNvGrpSpPr/>
            <p:nvPr/>
          </p:nvGrpSpPr>
          <p:grpSpPr>
            <a:xfrm>
              <a:off x="495525" y="0"/>
              <a:ext cx="2066576" cy="2099836"/>
              <a:chOff x="0" y="0"/>
              <a:chExt cx="1913890" cy="194469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 rot="5400000">
              <a:off x="-554393" y="554393"/>
              <a:ext cx="2099836" cy="991051"/>
              <a:chOff x="0" y="0"/>
              <a:chExt cx="1210893" cy="571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255270"/>
                <a:ext cx="1210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10893" h="69850">
                    <a:moveTo>
                      <a:pt x="920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210893" y="69850"/>
                    </a:lnTo>
                    <a:lnTo>
                      <a:pt x="1210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495525" y="94744"/>
              <a:ext cx="2066576" cy="1585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63"/>
                </a:lnSpc>
              </a:pPr>
              <a:r>
                <a:rPr lang="en-US" sz="7116">
                  <a:solidFill>
                    <a:srgbClr val="323C3B"/>
                  </a:solidFill>
                  <a:latin typeface="Verdana 1"/>
                </a:rPr>
                <a:t>70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130985" y="5636951"/>
            <a:ext cx="6196757" cy="13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Courses full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807043" y="7944708"/>
            <a:ext cx="1923974" cy="1576842"/>
            <a:chOff x="0" y="0"/>
            <a:chExt cx="2565299" cy="2102456"/>
          </a:xfrm>
        </p:grpSpPr>
        <p:grpSp>
          <p:nvGrpSpPr>
            <p:cNvPr id="30" name="Group 30"/>
            <p:cNvGrpSpPr/>
            <p:nvPr/>
          </p:nvGrpSpPr>
          <p:grpSpPr>
            <a:xfrm>
              <a:off x="496144" y="0"/>
              <a:ext cx="2069156" cy="2102456"/>
              <a:chOff x="0" y="0"/>
              <a:chExt cx="1913890" cy="194469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5400000">
              <a:off x="-555084" y="555084"/>
              <a:ext cx="2102456" cy="992288"/>
              <a:chOff x="0" y="0"/>
              <a:chExt cx="1210893" cy="5715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255270"/>
                <a:ext cx="1210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10893" h="69850">
                    <a:moveTo>
                      <a:pt x="920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210893" y="69850"/>
                    </a:lnTo>
                    <a:lnTo>
                      <a:pt x="1210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496144" y="95041"/>
              <a:ext cx="2069156" cy="1587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76"/>
                </a:lnSpc>
              </a:pPr>
              <a:r>
                <a:rPr lang="en-US" sz="7125">
                  <a:solidFill>
                    <a:srgbClr val="323C3B"/>
                  </a:solidFill>
                  <a:latin typeface="Verdana 1"/>
                </a:rPr>
                <a:t>43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072702" y="7972754"/>
            <a:ext cx="11935420" cy="13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Courses with wait lists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1479" y="211254"/>
            <a:ext cx="17109080" cy="2248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320"/>
              </a:lnSpc>
              <a:spcBef>
                <a:spcPct val="0"/>
              </a:spcBef>
            </a:pPr>
            <a:r>
              <a:rPr lang="en-US" sz="13085">
                <a:solidFill>
                  <a:srgbClr val="323131"/>
                </a:solidFill>
                <a:latin typeface="Open Sans Extra Bold"/>
              </a:rPr>
              <a:t>Most enrollments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88114" y="3377064"/>
            <a:ext cx="1292480" cy="5127879"/>
            <a:chOff x="0" y="0"/>
            <a:chExt cx="1723307" cy="683717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23307" cy="1737375"/>
              <a:chOff x="0" y="0"/>
              <a:chExt cx="1913890" cy="192951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42056" y="-14292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1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2549899"/>
              <a:ext cx="1723307" cy="1737375"/>
              <a:chOff x="0" y="0"/>
              <a:chExt cx="1913890" cy="19295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42056" y="2535606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2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5099797"/>
              <a:ext cx="1723307" cy="1737375"/>
              <a:chOff x="0" y="0"/>
              <a:chExt cx="1913890" cy="192951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74017" y="5085505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17150" y="3340901"/>
            <a:ext cx="7675736" cy="119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23C3B"/>
                </a:solidFill>
                <a:latin typeface="Open Sans Extra Bold"/>
              </a:rPr>
              <a:t>Line Dance 1 (39)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17150" y="5277503"/>
            <a:ext cx="8701311" cy="1193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23C3B"/>
                </a:solidFill>
                <a:latin typeface="Open Sans Extra Bold"/>
              </a:rPr>
              <a:t>Arizona's Cacti (35)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2973" y="7214104"/>
            <a:ext cx="15346743" cy="1186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</a:pPr>
            <a:r>
              <a:rPr lang="en-US" sz="6912">
                <a:solidFill>
                  <a:srgbClr val="323C3B"/>
                </a:solidFill>
                <a:latin typeface="Open Sans Extra Bold"/>
              </a:rPr>
              <a:t>Beyond the Field Guide: Owls (35)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71907" y="-4820400"/>
            <a:ext cx="2000303" cy="18415161"/>
            <a:chOff x="0" y="0"/>
            <a:chExt cx="2667071" cy="24553548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2909" y="6369965"/>
            <a:ext cx="4267088" cy="2256920"/>
            <a:chOff x="0" y="0"/>
            <a:chExt cx="1443435" cy="763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3435" cy="763452"/>
            </a:xfrm>
            <a:custGeom>
              <a:avLst/>
              <a:gdLst/>
              <a:ahLst/>
              <a:cxnLst/>
              <a:rect l="l" t="t" r="r" b="b"/>
              <a:pathLst>
                <a:path w="1443435" h="763452">
                  <a:moveTo>
                    <a:pt x="0" y="0"/>
                  </a:moveTo>
                  <a:lnTo>
                    <a:pt x="1443435" y="0"/>
                  </a:lnTo>
                  <a:lnTo>
                    <a:pt x="1443435" y="763452"/>
                  </a:lnTo>
                  <a:lnTo>
                    <a:pt x="0" y="76345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1356" y="9210525"/>
            <a:ext cx="2186691" cy="1243065"/>
            <a:chOff x="0" y="0"/>
            <a:chExt cx="739695" cy="4204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9695" cy="420494"/>
            </a:xfrm>
            <a:custGeom>
              <a:avLst/>
              <a:gdLst/>
              <a:ahLst/>
              <a:cxnLst/>
              <a:rect l="l" t="t" r="r" b="b"/>
              <a:pathLst>
                <a:path w="739695" h="420494">
                  <a:moveTo>
                    <a:pt x="0" y="0"/>
                  </a:moveTo>
                  <a:lnTo>
                    <a:pt x="739695" y="0"/>
                  </a:lnTo>
                  <a:lnTo>
                    <a:pt x="739695" y="420494"/>
                  </a:lnTo>
                  <a:lnTo>
                    <a:pt x="0" y="4204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06400" y="6650700"/>
            <a:ext cx="909074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Club Members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30853" y="1926355"/>
            <a:ext cx="5082108" cy="223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13000">
                <a:solidFill>
                  <a:srgbClr val="323C3B"/>
                </a:solidFill>
                <a:latin typeface="Open Sans Extra Bold"/>
              </a:rPr>
              <a:t>Clubs </a:t>
            </a: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534449" y="7010785"/>
            <a:ext cx="2256920" cy="975280"/>
            <a:chOff x="0" y="0"/>
            <a:chExt cx="1322523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1322523" cy="69850"/>
            </a:xfrm>
            <a:custGeom>
              <a:avLst/>
              <a:gdLst/>
              <a:ahLst/>
              <a:cxnLst/>
              <a:rect l="l" t="t" r="r" b="b"/>
              <a:pathLst>
                <a:path w="1322523" h="69850">
                  <a:moveTo>
                    <a:pt x="10316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22523" y="69850"/>
                  </a:lnTo>
                  <a:lnTo>
                    <a:pt x="1322523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169109" y="4137977"/>
            <a:ext cx="8909383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323C3B"/>
                </a:solidFill>
                <a:latin typeface="Verdana 2"/>
              </a:rPr>
              <a:t>Two new (Canine &amp; Martial Arts) and three dissolved (Argentine Tango, LGBTQ, Midweek Progressive Bridge)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176229" y="2042458"/>
            <a:ext cx="2753767" cy="2256920"/>
            <a:chOff x="0" y="0"/>
            <a:chExt cx="3671690" cy="3009227"/>
          </a:xfrm>
        </p:grpSpPr>
        <p:grpSp>
          <p:nvGrpSpPr>
            <p:cNvPr id="12" name="Group 12"/>
            <p:cNvGrpSpPr/>
            <p:nvPr/>
          </p:nvGrpSpPr>
          <p:grpSpPr>
            <a:xfrm>
              <a:off x="710126" y="0"/>
              <a:ext cx="2961563" cy="3009227"/>
              <a:chOff x="0" y="0"/>
              <a:chExt cx="1913890" cy="194469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-794487" y="794487"/>
              <a:ext cx="3009227" cy="1420252"/>
              <a:chOff x="0" y="0"/>
              <a:chExt cx="1210893" cy="5715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255270"/>
                <a:ext cx="1210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10893" h="69850">
                    <a:moveTo>
                      <a:pt x="920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1210893" y="69850"/>
                    </a:lnTo>
                    <a:lnTo>
                      <a:pt x="1210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710126" y="130977"/>
              <a:ext cx="2961563" cy="2537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8"/>
                </a:lnSpc>
              </a:pPr>
              <a:r>
                <a:rPr lang="en-US" sz="11498">
                  <a:solidFill>
                    <a:srgbClr val="323C3B"/>
                  </a:solidFill>
                  <a:latin typeface="Verdana 1"/>
                </a:rPr>
                <a:t>61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18805" y="6544807"/>
            <a:ext cx="4955295" cy="163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93"/>
              </a:lnSpc>
            </a:pPr>
            <a:r>
              <a:rPr lang="en-US" sz="9638">
                <a:solidFill>
                  <a:srgbClr val="323C3B"/>
                </a:solidFill>
                <a:latin typeface="Verdana 1"/>
              </a:rPr>
              <a:t>9,113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111600" y="-4694869"/>
            <a:ext cx="2000303" cy="18415161"/>
            <a:chOff x="0" y="0"/>
            <a:chExt cx="2667071" cy="24553548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600" y="-4694869"/>
            <a:ext cx="2000303" cy="18415161"/>
            <a:chOff x="0" y="0"/>
            <a:chExt cx="2667071" cy="24553548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5369970" y="1201294"/>
            <a:ext cx="6500416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Sports Clubs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55279" y="1261235"/>
            <a:ext cx="2031452" cy="1615827"/>
            <a:chOff x="0" y="-62681"/>
            <a:chExt cx="2708603" cy="2154436"/>
          </a:xfrm>
        </p:grpSpPr>
        <p:grpSp>
          <p:nvGrpSpPr>
            <p:cNvPr id="9" name="Group 9"/>
            <p:cNvGrpSpPr/>
            <p:nvPr/>
          </p:nvGrpSpPr>
          <p:grpSpPr>
            <a:xfrm>
              <a:off x="736213" y="0"/>
              <a:ext cx="1972390" cy="2004134"/>
              <a:chOff x="0" y="0"/>
              <a:chExt cx="1913890" cy="194469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83765" y="-62681"/>
              <a:ext cx="1838387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9000" dirty="0">
                  <a:solidFill>
                    <a:srgbClr val="323C3B"/>
                  </a:solidFill>
                  <a:latin typeface="Open Sans Extra Bold"/>
                </a:rPr>
                <a:t>14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 rot="5400000">
              <a:off x="-291941" y="291941"/>
              <a:ext cx="2004134" cy="1420252"/>
              <a:chOff x="0" y="0"/>
              <a:chExt cx="806450" cy="571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5369970" y="4172496"/>
            <a:ext cx="1104364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Arts and Crafts Clubs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438411" y="4182946"/>
            <a:ext cx="1479293" cy="1503100"/>
            <a:chOff x="0" y="0"/>
            <a:chExt cx="1913890" cy="19446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44692"/>
            </a:xfrm>
            <a:custGeom>
              <a:avLst/>
              <a:gdLst/>
              <a:ahLst/>
              <a:cxnLst/>
              <a:rect l="l" t="t" r="r" b="b"/>
              <a:pathLst>
                <a:path w="1913890" h="1944692">
                  <a:moveTo>
                    <a:pt x="0" y="0"/>
                  </a:moveTo>
                  <a:lnTo>
                    <a:pt x="1913890" y="0"/>
                  </a:lnTo>
                  <a:lnTo>
                    <a:pt x="1913890" y="1944692"/>
                  </a:lnTo>
                  <a:lnTo>
                    <a:pt x="0" y="194469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414493" y="4078089"/>
            <a:ext cx="136337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323C3B"/>
                </a:solidFill>
                <a:latin typeface="Open Sans Extra Bold"/>
              </a:rPr>
              <a:t>12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2686861" y="4401902"/>
            <a:ext cx="1503100" cy="1065189"/>
            <a:chOff x="0" y="0"/>
            <a:chExt cx="80645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934518" y="2477644"/>
            <a:ext cx="4994151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 Bold"/>
              </a:rPr>
              <a:t>2,658 members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77744" y="5395282"/>
            <a:ext cx="4994151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 Bold"/>
              </a:rPr>
              <a:t>1,614 members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69970" y="6905695"/>
            <a:ext cx="620077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Social Clubs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76594" y="8182045"/>
            <a:ext cx="4994151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 Bold"/>
              </a:rPr>
              <a:t>1,232 members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402528" y="7058095"/>
            <a:ext cx="1515175" cy="1485737"/>
            <a:chOff x="0" y="0"/>
            <a:chExt cx="1983225" cy="194469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83225" cy="1944692"/>
            </a:xfrm>
            <a:custGeom>
              <a:avLst/>
              <a:gdLst/>
              <a:ahLst/>
              <a:cxnLst/>
              <a:rect l="l" t="t" r="r" b="b"/>
              <a:pathLst>
                <a:path w="1983225" h="1944692">
                  <a:moveTo>
                    <a:pt x="0" y="0"/>
                  </a:moveTo>
                  <a:lnTo>
                    <a:pt x="1983225" y="0"/>
                  </a:lnTo>
                  <a:lnTo>
                    <a:pt x="1983225" y="1944692"/>
                  </a:lnTo>
                  <a:lnTo>
                    <a:pt x="0" y="194469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468102" y="6886645"/>
            <a:ext cx="1309762" cy="150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323C3B"/>
                </a:solidFill>
                <a:latin typeface="Open Sans Extra Bold"/>
              </a:rPr>
              <a:t>10</a:t>
            </a: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2688154" y="7275757"/>
            <a:ext cx="1485737" cy="1050412"/>
            <a:chOff x="0" y="0"/>
            <a:chExt cx="808348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808348" cy="69850"/>
            </a:xfrm>
            <a:custGeom>
              <a:avLst/>
              <a:gdLst/>
              <a:ahLst/>
              <a:cxnLst/>
              <a:rect l="l" t="t" r="r" b="b"/>
              <a:pathLst>
                <a:path w="808348" h="69850">
                  <a:moveTo>
                    <a:pt x="51751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8348" y="69850"/>
                  </a:lnTo>
                  <a:lnTo>
                    <a:pt x="80834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0536" y="1847393"/>
            <a:ext cx="1263966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323C3B"/>
                </a:solidFill>
                <a:latin typeface="Open Sans Extra Bold"/>
              </a:rPr>
              <a:t>Cards and Games Clubs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63660" y="3123743"/>
            <a:ext cx="4994151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 Bold"/>
              </a:rPr>
              <a:t>1,062 members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462783" y="1866525"/>
            <a:ext cx="1553453" cy="1503100"/>
            <a:chOff x="0" y="0"/>
            <a:chExt cx="2009838" cy="19446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9838" cy="1944692"/>
            </a:xfrm>
            <a:custGeom>
              <a:avLst/>
              <a:gdLst/>
              <a:ahLst/>
              <a:cxnLst/>
              <a:rect l="l" t="t" r="r" b="b"/>
              <a:pathLst>
                <a:path w="2009838" h="1944692">
                  <a:moveTo>
                    <a:pt x="0" y="0"/>
                  </a:moveTo>
                  <a:lnTo>
                    <a:pt x="2009838" y="0"/>
                  </a:lnTo>
                  <a:lnTo>
                    <a:pt x="2009838" y="1944692"/>
                  </a:lnTo>
                  <a:lnTo>
                    <a:pt x="0" y="194469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19593" y="1770350"/>
            <a:ext cx="138964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 dirty="0">
                <a:solidFill>
                  <a:srgbClr val="323C3B"/>
                </a:solidFill>
                <a:latin typeface="Open Sans Extra Bold"/>
              </a:rPr>
              <a:t>15</a:t>
            </a:r>
          </a:p>
        </p:txBody>
      </p:sp>
      <p:grpSp>
        <p:nvGrpSpPr>
          <p:cNvPr id="7" name="Group 7"/>
          <p:cNvGrpSpPr/>
          <p:nvPr/>
        </p:nvGrpSpPr>
        <p:grpSpPr>
          <a:xfrm rot="5400000">
            <a:off x="1711233" y="2085481"/>
            <a:ext cx="1503100" cy="1065189"/>
            <a:chOff x="0" y="0"/>
            <a:chExt cx="80645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584541" y="5500850"/>
            <a:ext cx="1462204" cy="1503100"/>
            <a:chOff x="0" y="0"/>
            <a:chExt cx="1913890" cy="19674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67420"/>
            </a:xfrm>
            <a:custGeom>
              <a:avLst/>
              <a:gdLst/>
              <a:ahLst/>
              <a:cxnLst/>
              <a:rect l="l" t="t" r="r" b="b"/>
              <a:pathLst>
                <a:path w="1913890" h="1967420">
                  <a:moveTo>
                    <a:pt x="0" y="0"/>
                  </a:moveTo>
                  <a:lnTo>
                    <a:pt x="1913890" y="0"/>
                  </a:lnTo>
                  <a:lnTo>
                    <a:pt x="1913890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360658" y="5490400"/>
            <a:ext cx="1148894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323C3B"/>
                </a:solidFill>
                <a:latin typeface="Open Sans Extra Bold"/>
              </a:rPr>
              <a:t>Special Interest Clubs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80780" y="5404675"/>
            <a:ext cx="66972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7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832991" y="5719805"/>
            <a:ext cx="1503100" cy="1065189"/>
            <a:chOff x="0" y="0"/>
            <a:chExt cx="80645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708798" y="6766750"/>
            <a:ext cx="4994151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 Bold"/>
              </a:rPr>
              <a:t>1,894 members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11600" y="-4694869"/>
            <a:ext cx="2000303" cy="18415161"/>
            <a:chOff x="0" y="0"/>
            <a:chExt cx="2667071" cy="24553548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10591190" y="11125739"/>
              <a:ext cx="24384000" cy="2132523"/>
              <a:chOff x="0" y="0"/>
              <a:chExt cx="6534727" cy="571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 rot="5400000">
              <a:off x="-11125739" y="11295287"/>
              <a:ext cx="24384000" cy="2132523"/>
              <a:chOff x="0" y="0"/>
              <a:chExt cx="6534727" cy="571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255270"/>
                <a:ext cx="6534727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534727" h="69850">
                    <a:moveTo>
                      <a:pt x="6243897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534727" y="69850"/>
                    </a:lnTo>
                    <a:lnTo>
                      <a:pt x="6534727" y="0"/>
                    </a:lnTo>
                    <a:close/>
                  </a:path>
                </a:pathLst>
              </a:custGeom>
              <a:solidFill>
                <a:srgbClr val="A3512B"/>
              </a:solidFill>
            </p:spPr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5400000">
            <a:off x="15875394" y="868168"/>
            <a:ext cx="684171" cy="592492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5400000">
            <a:off x="1728434" y="844355"/>
            <a:ext cx="684171" cy="592492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2070520" y="1116789"/>
            <a:ext cx="14058893" cy="0"/>
          </a:xfrm>
          <a:prstGeom prst="line">
            <a:avLst/>
          </a:prstGeom>
          <a:ln w="47625" cap="rnd">
            <a:solidFill>
              <a:srgbClr val="A3512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2070520" y="1005306"/>
            <a:ext cx="222965" cy="22296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994515" y="1005306"/>
            <a:ext cx="222965" cy="22296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2999"/>
          </a:blip>
          <a:srcRect/>
          <a:stretch>
            <a:fillRect/>
          </a:stretch>
        </p:blipFill>
        <p:spPr>
          <a:xfrm>
            <a:off x="4111828" y="932443"/>
            <a:ext cx="9195341" cy="87585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4004393"/>
            <a:ext cx="16314147" cy="204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28"/>
              </a:lnSpc>
            </a:pPr>
            <a:r>
              <a:rPr lang="en-US" sz="11948">
                <a:solidFill>
                  <a:srgbClr val="5C5B50"/>
                </a:solidFill>
                <a:latin typeface="Open Sans Extra Bold"/>
              </a:rPr>
              <a:t>Making it All Happen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3524" y="1977131"/>
            <a:ext cx="4104541" cy="1740829"/>
            <a:chOff x="0" y="0"/>
            <a:chExt cx="451258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2584" cy="1913890"/>
            </a:xfrm>
            <a:custGeom>
              <a:avLst/>
              <a:gdLst/>
              <a:ahLst/>
              <a:cxnLst/>
              <a:rect l="l" t="t" r="r" b="b"/>
              <a:pathLst>
                <a:path w="4512584" h="1913890">
                  <a:moveTo>
                    <a:pt x="0" y="0"/>
                  </a:moveTo>
                  <a:lnTo>
                    <a:pt x="4512584" y="0"/>
                  </a:lnTo>
                  <a:lnTo>
                    <a:pt x="45125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13524" y="5963672"/>
            <a:ext cx="4104541" cy="1740829"/>
            <a:chOff x="0" y="0"/>
            <a:chExt cx="4512584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2584" cy="1913890"/>
            </a:xfrm>
            <a:custGeom>
              <a:avLst/>
              <a:gdLst/>
              <a:ahLst/>
              <a:cxnLst/>
              <a:rect l="l" t="t" r="r" b="b"/>
              <a:pathLst>
                <a:path w="4512584" h="1913890">
                  <a:moveTo>
                    <a:pt x="0" y="0"/>
                  </a:moveTo>
                  <a:lnTo>
                    <a:pt x="4512584" y="0"/>
                  </a:lnTo>
                  <a:lnTo>
                    <a:pt x="451258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542497" y="2314952"/>
            <a:ext cx="1740829" cy="1065189"/>
            <a:chOff x="0" y="0"/>
            <a:chExt cx="933998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933998" cy="69850"/>
            </a:xfrm>
            <a:custGeom>
              <a:avLst/>
              <a:gdLst/>
              <a:ahLst/>
              <a:cxnLst/>
              <a:rect l="l" t="t" r="r" b="b"/>
              <a:pathLst>
                <a:path w="933998" h="69850">
                  <a:moveTo>
                    <a:pt x="6431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33998" y="69850"/>
                  </a:lnTo>
                  <a:lnTo>
                    <a:pt x="93399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443109" y="6301492"/>
            <a:ext cx="1740829" cy="1065189"/>
            <a:chOff x="0" y="0"/>
            <a:chExt cx="933998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933998" cy="69850"/>
            </a:xfrm>
            <a:custGeom>
              <a:avLst/>
              <a:gdLst/>
              <a:ahLst/>
              <a:cxnLst/>
              <a:rect l="l" t="t" r="r" b="b"/>
              <a:pathLst>
                <a:path w="933998" h="69850">
                  <a:moveTo>
                    <a:pt x="6431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33998" y="69850"/>
                  </a:lnTo>
                  <a:lnTo>
                    <a:pt x="93399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22034" y="1999821"/>
            <a:ext cx="508752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13,640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03241" y="2055701"/>
            <a:ext cx="13053060" cy="142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20"/>
              </a:lnSpc>
            </a:pPr>
            <a:r>
              <a:rPr lang="en-US" sz="8300">
                <a:solidFill>
                  <a:srgbClr val="323C3B"/>
                </a:solidFill>
                <a:latin typeface="Open Sans Extra Bold"/>
              </a:rPr>
              <a:t>Member Households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38105" y="6019382"/>
            <a:ext cx="11238548" cy="146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0"/>
              </a:lnSpc>
            </a:pPr>
            <a:r>
              <a:rPr lang="en-US" sz="8600">
                <a:solidFill>
                  <a:srgbClr val="323C3B"/>
                </a:solidFill>
                <a:latin typeface="Open Sans Extra Bold"/>
              </a:rPr>
              <a:t>Individual Members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4782" y="5986362"/>
            <a:ext cx="374301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323C3B"/>
                </a:solidFill>
                <a:latin typeface="Open Sans Extra Bold"/>
              </a:rPr>
              <a:t>22,323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-261193"/>
            <a:ext cx="450526" cy="10548193"/>
            <a:chOff x="0" y="0"/>
            <a:chExt cx="152400" cy="35681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837474" y="0"/>
            <a:ext cx="450526" cy="10548193"/>
            <a:chOff x="0" y="0"/>
            <a:chExt cx="152400" cy="35681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4274" y="798516"/>
            <a:ext cx="14739452" cy="684171"/>
            <a:chOff x="0" y="0"/>
            <a:chExt cx="19652603" cy="91222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5400000">
              <a:off x="18801494" y="61119"/>
              <a:ext cx="912228" cy="789990"/>
              <a:chOff x="0" y="0"/>
              <a:chExt cx="6350000" cy="54991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5400000">
              <a:off x="-61119" y="61119"/>
              <a:ext cx="912228" cy="789990"/>
              <a:chOff x="0" y="0"/>
              <a:chExt cx="6350000" cy="549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sp>
          <p:nvSpPr>
            <p:cNvPr id="7" name="AutoShape 7"/>
            <p:cNvSpPr/>
            <p:nvPr/>
          </p:nvSpPr>
          <p:spPr>
            <a:xfrm>
              <a:off x="394995" y="424364"/>
              <a:ext cx="18745191" cy="0"/>
            </a:xfrm>
            <a:prstGeom prst="line">
              <a:avLst/>
            </a:prstGeom>
            <a:ln w="63500" cap="rnd">
              <a:solidFill>
                <a:srgbClr val="A3512B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" name="Group 8"/>
            <p:cNvGrpSpPr/>
            <p:nvPr/>
          </p:nvGrpSpPr>
          <p:grpSpPr>
            <a:xfrm>
              <a:off x="394995" y="275721"/>
              <a:ext cx="297287" cy="297287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8960322" y="275721"/>
              <a:ext cx="297287" cy="29728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2727762" y="3007054"/>
            <a:ext cx="1772565" cy="1639847"/>
            <a:chOff x="0" y="0"/>
            <a:chExt cx="2102082" cy="19446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2082" cy="1944692"/>
            </a:xfrm>
            <a:custGeom>
              <a:avLst/>
              <a:gdLst/>
              <a:ahLst/>
              <a:cxnLst/>
              <a:rect l="l" t="t" r="r" b="b"/>
              <a:pathLst>
                <a:path w="2102082" h="1944692">
                  <a:moveTo>
                    <a:pt x="0" y="0"/>
                  </a:moveTo>
                  <a:lnTo>
                    <a:pt x="2102082" y="0"/>
                  </a:lnTo>
                  <a:lnTo>
                    <a:pt x="2102082" y="1944692"/>
                  </a:lnTo>
                  <a:lnTo>
                    <a:pt x="0" y="194469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1881726" y="3300536"/>
            <a:ext cx="1639847" cy="1052884"/>
            <a:chOff x="0" y="0"/>
            <a:chExt cx="890101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890101" cy="69850"/>
            </a:xfrm>
            <a:custGeom>
              <a:avLst/>
              <a:gdLst/>
              <a:ahLst/>
              <a:cxnLst/>
              <a:rect l="l" t="t" r="r" b="b"/>
              <a:pathLst>
                <a:path w="890101" h="69850">
                  <a:moveTo>
                    <a:pt x="5992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0101" y="69850"/>
                  </a:lnTo>
                  <a:lnTo>
                    <a:pt x="890101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701650" y="5436395"/>
            <a:ext cx="1772565" cy="1639847"/>
            <a:chOff x="0" y="0"/>
            <a:chExt cx="2102082" cy="19446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02082" cy="1944692"/>
            </a:xfrm>
            <a:custGeom>
              <a:avLst/>
              <a:gdLst/>
              <a:ahLst/>
              <a:cxnLst/>
              <a:rect l="l" t="t" r="r" b="b"/>
              <a:pathLst>
                <a:path w="2102082" h="1944692">
                  <a:moveTo>
                    <a:pt x="0" y="0"/>
                  </a:moveTo>
                  <a:lnTo>
                    <a:pt x="2102082" y="0"/>
                  </a:lnTo>
                  <a:lnTo>
                    <a:pt x="2102082" y="1944692"/>
                  </a:lnTo>
                  <a:lnTo>
                    <a:pt x="0" y="1944692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1881726" y="5729876"/>
            <a:ext cx="1639847" cy="1052884"/>
            <a:chOff x="0" y="0"/>
            <a:chExt cx="890101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90101" cy="69850"/>
            </a:xfrm>
            <a:custGeom>
              <a:avLst/>
              <a:gdLst/>
              <a:ahLst/>
              <a:cxnLst/>
              <a:rect l="l" t="t" r="r" b="b"/>
              <a:pathLst>
                <a:path w="890101" h="69850">
                  <a:moveTo>
                    <a:pt x="5992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90101" y="69850"/>
                  </a:lnTo>
                  <a:lnTo>
                    <a:pt x="890101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6445893" y="6865918"/>
            <a:ext cx="5396213" cy="303820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736942" y="3064978"/>
            <a:ext cx="13222499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323C3B"/>
                </a:solidFill>
                <a:latin typeface="Open Sans Extra Bold"/>
              </a:rPr>
              <a:t>Board Members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04325" y="2979253"/>
            <a:ext cx="136556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323C3B"/>
                </a:solidFill>
                <a:latin typeface="Open Sans Extra Bold"/>
              </a:rPr>
              <a:t>12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36943" y="5494318"/>
            <a:ext cx="1117726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323C3B"/>
                </a:solidFill>
                <a:latin typeface="Open Sans Extra Bold"/>
              </a:rPr>
              <a:t>Committee Members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30337" y="5408593"/>
            <a:ext cx="141344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323C3B"/>
                </a:solidFill>
                <a:latin typeface="Open Sans Extra Bold"/>
              </a:rPr>
              <a:t>36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3523" y="2893407"/>
            <a:ext cx="2479694" cy="1852604"/>
            <a:chOff x="0" y="0"/>
            <a:chExt cx="3306259" cy="2470138"/>
          </a:xfrm>
        </p:grpSpPr>
        <p:grpSp>
          <p:nvGrpSpPr>
            <p:cNvPr id="3" name="Group 3"/>
            <p:cNvGrpSpPr/>
            <p:nvPr/>
          </p:nvGrpSpPr>
          <p:grpSpPr>
            <a:xfrm>
              <a:off x="875246" y="0"/>
              <a:ext cx="2431013" cy="2470138"/>
              <a:chOff x="0" y="0"/>
              <a:chExt cx="1913890" cy="194469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400000">
              <a:off x="-359823" y="359823"/>
              <a:ext cx="2470138" cy="1750492"/>
              <a:chOff x="0" y="0"/>
              <a:chExt cx="806450" cy="571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774274" y="798516"/>
            <a:ext cx="14739452" cy="684171"/>
            <a:chOff x="0" y="0"/>
            <a:chExt cx="19652603" cy="91222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5400000">
              <a:off x="18801494" y="61119"/>
              <a:ext cx="912228" cy="789990"/>
              <a:chOff x="0" y="0"/>
              <a:chExt cx="6350000" cy="5499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5400000">
              <a:off x="-61119" y="61119"/>
              <a:ext cx="912228" cy="789990"/>
              <a:chOff x="0" y="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sp>
          <p:nvSpPr>
            <p:cNvPr id="12" name="AutoShape 12"/>
            <p:cNvSpPr/>
            <p:nvPr/>
          </p:nvSpPr>
          <p:spPr>
            <a:xfrm>
              <a:off x="394995" y="424364"/>
              <a:ext cx="18745191" cy="0"/>
            </a:xfrm>
            <a:prstGeom prst="line">
              <a:avLst/>
            </a:prstGeom>
            <a:ln w="63500" cap="rnd">
              <a:solidFill>
                <a:srgbClr val="D1581B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394995" y="275721"/>
              <a:ext cx="297287" cy="29728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8960322" y="275721"/>
              <a:ext cx="297287" cy="29728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833523" y="5595081"/>
            <a:ext cx="2479694" cy="1852604"/>
            <a:chOff x="0" y="0"/>
            <a:chExt cx="3306259" cy="2470138"/>
          </a:xfrm>
        </p:grpSpPr>
        <p:grpSp>
          <p:nvGrpSpPr>
            <p:cNvPr id="18" name="Group 18"/>
            <p:cNvGrpSpPr/>
            <p:nvPr/>
          </p:nvGrpSpPr>
          <p:grpSpPr>
            <a:xfrm>
              <a:off x="875246" y="0"/>
              <a:ext cx="2431013" cy="2470138"/>
              <a:chOff x="0" y="0"/>
              <a:chExt cx="1913890" cy="194469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4469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44692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44692"/>
                    </a:lnTo>
                    <a:lnTo>
                      <a:pt x="0" y="1944692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-359823" y="359823"/>
              <a:ext cx="2470138" cy="1750492"/>
              <a:chOff x="0" y="0"/>
              <a:chExt cx="806450" cy="571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255270"/>
                <a:ext cx="806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69850">
                    <a:moveTo>
                      <a:pt x="515620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06450" y="69850"/>
                    </a:lnTo>
                    <a:lnTo>
                      <a:pt x="806450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6124377" y="10143776"/>
            <a:ext cx="5657850" cy="848030"/>
            <a:chOff x="0" y="0"/>
            <a:chExt cx="1913890" cy="2868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3890" cy="286864"/>
            </a:xfrm>
            <a:custGeom>
              <a:avLst/>
              <a:gdLst/>
              <a:ahLst/>
              <a:cxnLst/>
              <a:rect l="l" t="t" r="r" b="b"/>
              <a:pathLst>
                <a:path w="1913890" h="286864">
                  <a:moveTo>
                    <a:pt x="0" y="0"/>
                  </a:moveTo>
                  <a:lnTo>
                    <a:pt x="1913890" y="0"/>
                  </a:lnTo>
                  <a:lnTo>
                    <a:pt x="1913890" y="286864"/>
                  </a:lnTo>
                  <a:lnTo>
                    <a:pt x="0" y="28686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alphaModFix amt="8999"/>
          </a:blip>
          <a:srcRect/>
          <a:stretch>
            <a:fillRect/>
          </a:stretch>
        </p:blipFill>
        <p:spPr>
          <a:xfrm>
            <a:off x="6570018" y="7197121"/>
            <a:ext cx="5147963" cy="289843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182028" y="3018093"/>
            <a:ext cx="87503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 Full Time Staff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18652" y="5615375"/>
            <a:ext cx="8828683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Part Time Staff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71616" y="9362836"/>
            <a:ext cx="3668762" cy="65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323C3B"/>
                </a:solidFill>
                <a:latin typeface="Verdana 2"/>
              </a:rPr>
              <a:t>As of 12.31.22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55524" y="3100708"/>
            <a:ext cx="2479694" cy="145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323C3B"/>
                </a:solidFill>
                <a:latin typeface="Verdana 1"/>
              </a:rPr>
              <a:t>67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55524" y="5656682"/>
            <a:ext cx="2479694" cy="1450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323C3B"/>
                </a:solidFill>
                <a:latin typeface="Verdana 1"/>
              </a:rPr>
              <a:t>35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35967" y="-52701"/>
            <a:ext cx="6252033" cy="10339701"/>
          </a:xfrm>
          <a:prstGeom prst="rect">
            <a:avLst/>
          </a:prstGeom>
          <a:solidFill>
            <a:srgbClr val="5E9C98"/>
          </a:solidFill>
        </p:spPr>
      </p:sp>
      <p:sp>
        <p:nvSpPr>
          <p:cNvPr id="3" name="AutoShape 3"/>
          <p:cNvSpPr/>
          <p:nvPr/>
        </p:nvSpPr>
        <p:spPr>
          <a:xfrm>
            <a:off x="0" y="38100"/>
            <a:ext cx="1726816" cy="10287000"/>
          </a:xfrm>
          <a:prstGeom prst="rect">
            <a:avLst/>
          </a:prstGeom>
          <a:solidFill>
            <a:srgbClr val="A3512B">
              <a:alpha val="9764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899391" y="2251182"/>
            <a:ext cx="1304027" cy="1285029"/>
            <a:chOff x="0" y="0"/>
            <a:chExt cx="1996505" cy="1967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899391" y="4081879"/>
            <a:ext cx="1304027" cy="1285029"/>
            <a:chOff x="0" y="0"/>
            <a:chExt cx="1996505" cy="19674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99391" y="5896802"/>
            <a:ext cx="1304027" cy="1285029"/>
            <a:chOff x="0" y="0"/>
            <a:chExt cx="1996505" cy="1967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899391" y="7720753"/>
            <a:ext cx="1304027" cy="1285029"/>
            <a:chOff x="0" y="0"/>
            <a:chExt cx="1996505" cy="19674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432" y="2110058"/>
            <a:ext cx="1391092" cy="1272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432" y="3940754"/>
            <a:ext cx="1391092" cy="12728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432" y="5645996"/>
            <a:ext cx="1391092" cy="12728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1781" y="7468235"/>
            <a:ext cx="1391092" cy="127284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424660" y="2268482"/>
            <a:ext cx="10812774" cy="11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323131"/>
                </a:solidFill>
                <a:latin typeface="Open Sans Extra Bold"/>
              </a:rPr>
              <a:t>Glass Arts Studio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42873" y="5799057"/>
            <a:ext cx="1096367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323C3B"/>
                </a:solidFill>
                <a:latin typeface="Open Sans Extra Bold"/>
              </a:rPr>
              <a:t>Clubhouse Improvements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30306" y="180975"/>
            <a:ext cx="1089818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131"/>
                </a:solidFill>
                <a:latin typeface="Open Sans Extra Bold"/>
              </a:rPr>
              <a:t>Looking Forward...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94381" y="388910"/>
            <a:ext cx="3352968" cy="318531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569202" y="7344410"/>
            <a:ext cx="13385921" cy="222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5400" dirty="0">
                <a:solidFill>
                  <a:srgbClr val="323131"/>
                </a:solidFill>
                <a:latin typeface="Open Sans Extra Bold"/>
              </a:rPr>
              <a:t>Planning for the expansion of Lapidary, Ceramics, Woodshop, Metal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68400" y="3335732"/>
            <a:ext cx="4004931" cy="2744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06"/>
              </a:lnSpc>
            </a:pPr>
            <a:r>
              <a:rPr lang="en-US" sz="15290" dirty="0">
                <a:solidFill>
                  <a:srgbClr val="FFFFFF"/>
                </a:solidFill>
                <a:latin typeface="Cardo"/>
              </a:rPr>
              <a:t>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47060" y="4106930"/>
            <a:ext cx="6475140" cy="11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323C3B"/>
                </a:solidFill>
                <a:latin typeface="Open Sans Extra Bold"/>
              </a:rPr>
              <a:t>A New Website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35967" y="-52701"/>
            <a:ext cx="6252033" cy="10339701"/>
          </a:xfrm>
          <a:prstGeom prst="rect">
            <a:avLst/>
          </a:prstGeom>
          <a:solidFill>
            <a:srgbClr val="5E9C98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726816" cy="10287000"/>
          </a:xfrm>
          <a:prstGeom prst="rect">
            <a:avLst/>
          </a:prstGeom>
          <a:solidFill>
            <a:srgbClr val="A3512B">
              <a:alpha val="9764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899391" y="2251182"/>
            <a:ext cx="1304027" cy="1285029"/>
            <a:chOff x="0" y="0"/>
            <a:chExt cx="1996505" cy="1967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899391" y="4571548"/>
            <a:ext cx="1304027" cy="1285029"/>
            <a:chOff x="0" y="0"/>
            <a:chExt cx="1996505" cy="19674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99391" y="7348633"/>
            <a:ext cx="1304027" cy="1285029"/>
            <a:chOff x="0" y="0"/>
            <a:chExt cx="1996505" cy="1967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6505" cy="1967420"/>
            </a:xfrm>
            <a:custGeom>
              <a:avLst/>
              <a:gdLst/>
              <a:ahLst/>
              <a:cxnLst/>
              <a:rect l="l" t="t" r="r" b="b"/>
              <a:pathLst>
                <a:path w="1996505" h="1967420">
                  <a:moveTo>
                    <a:pt x="0" y="0"/>
                  </a:moveTo>
                  <a:lnTo>
                    <a:pt x="1996505" y="0"/>
                  </a:lnTo>
                  <a:lnTo>
                    <a:pt x="1996505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432" y="2110058"/>
            <a:ext cx="1391092" cy="12728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432" y="4430423"/>
            <a:ext cx="1391092" cy="1272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1781" y="7096115"/>
            <a:ext cx="1391092" cy="127284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42873" y="2271806"/>
            <a:ext cx="11210553" cy="111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323C3B"/>
                </a:solidFill>
                <a:latin typeface="Open Sans Extra Bold"/>
              </a:rPr>
              <a:t>Improving Center Security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0306" y="180975"/>
            <a:ext cx="1089818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131"/>
                </a:solidFill>
                <a:latin typeface="Open Sans Extra Bold"/>
              </a:rPr>
              <a:t>Looking Forward...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20267" y="6365980"/>
            <a:ext cx="2631073" cy="249951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329683" y="8443162"/>
            <a:ext cx="2631073" cy="171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5"/>
              </a:lnSpc>
            </a:pPr>
            <a:r>
              <a:rPr lang="en-US" sz="10111">
                <a:solidFill>
                  <a:srgbClr val="FFFFFF"/>
                </a:solidFill>
                <a:latin typeface="Cardo"/>
              </a:rPr>
              <a:t>2023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42873" y="4045860"/>
            <a:ext cx="13745127" cy="226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323C3B"/>
                </a:solidFill>
                <a:latin typeface="Open Sans Extra Bold"/>
              </a:rPr>
              <a:t>Evaluating expansion of LC &amp; SRS fitness centers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42873" y="6797496"/>
            <a:ext cx="13745127" cy="2263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323C3B"/>
                </a:solidFill>
                <a:latin typeface="Open Sans Extra Bold"/>
              </a:rPr>
              <a:t>New classes and a fresh approach to trips &amp; tours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23687" y="4091602"/>
            <a:ext cx="1887219" cy="1484646"/>
          </a:xfrm>
          <a:prstGeom prst="rect">
            <a:avLst/>
          </a:prstGeom>
          <a:solidFill>
            <a:srgbClr val="A3512B"/>
          </a:solidFill>
        </p:spPr>
      </p:sp>
      <p:sp>
        <p:nvSpPr>
          <p:cNvPr id="3" name="AutoShape 3"/>
          <p:cNvSpPr/>
          <p:nvPr/>
        </p:nvSpPr>
        <p:spPr>
          <a:xfrm>
            <a:off x="15286044" y="4106896"/>
            <a:ext cx="1839216" cy="1454060"/>
          </a:xfrm>
          <a:prstGeom prst="rect">
            <a:avLst/>
          </a:prstGeom>
          <a:solidFill>
            <a:srgbClr val="A3512B"/>
          </a:solidFill>
        </p:spPr>
      </p:sp>
      <p:sp>
        <p:nvSpPr>
          <p:cNvPr id="4" name="AutoShape 4"/>
          <p:cNvSpPr/>
          <p:nvPr/>
        </p:nvSpPr>
        <p:spPr>
          <a:xfrm>
            <a:off x="7892690" y="4091602"/>
            <a:ext cx="1983339" cy="1398399"/>
          </a:xfrm>
          <a:prstGeom prst="rect">
            <a:avLst/>
          </a:prstGeom>
          <a:solidFill>
            <a:srgbClr val="A3512B"/>
          </a:solidFill>
        </p:spPr>
      </p:sp>
      <p:sp>
        <p:nvSpPr>
          <p:cNvPr id="5" name="AutoShape 5"/>
          <p:cNvSpPr/>
          <p:nvPr/>
        </p:nvSpPr>
        <p:spPr>
          <a:xfrm>
            <a:off x="3586927" y="4091602"/>
            <a:ext cx="1617579" cy="1484646"/>
          </a:xfrm>
          <a:prstGeom prst="rect">
            <a:avLst/>
          </a:prstGeom>
          <a:solidFill>
            <a:srgbClr val="A3512B"/>
          </a:solidFill>
        </p:spPr>
      </p:sp>
      <p:sp>
        <p:nvSpPr>
          <p:cNvPr id="6" name="AutoShape 6"/>
          <p:cNvSpPr/>
          <p:nvPr/>
        </p:nvSpPr>
        <p:spPr>
          <a:xfrm>
            <a:off x="1544617" y="4091602"/>
            <a:ext cx="1617579" cy="1454060"/>
          </a:xfrm>
          <a:prstGeom prst="rect">
            <a:avLst/>
          </a:prstGeom>
          <a:solidFill>
            <a:srgbClr val="A3512B"/>
          </a:solidFill>
        </p:spPr>
      </p:sp>
      <p:grpSp>
        <p:nvGrpSpPr>
          <p:cNvPr id="7" name="Group 7"/>
          <p:cNvGrpSpPr/>
          <p:nvPr/>
        </p:nvGrpSpPr>
        <p:grpSpPr>
          <a:xfrm>
            <a:off x="1544617" y="5454902"/>
            <a:ext cx="1617579" cy="493766"/>
            <a:chOff x="0" y="0"/>
            <a:chExt cx="2728712" cy="8329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28712" cy="832939"/>
            </a:xfrm>
            <a:custGeom>
              <a:avLst/>
              <a:gdLst/>
              <a:ahLst/>
              <a:cxnLst/>
              <a:rect l="l" t="t" r="r" b="b"/>
              <a:pathLst>
                <a:path w="2728712" h="832939">
                  <a:moveTo>
                    <a:pt x="0" y="0"/>
                  </a:moveTo>
                  <a:lnTo>
                    <a:pt x="2728712" y="0"/>
                  </a:lnTo>
                  <a:lnTo>
                    <a:pt x="2728712" y="832939"/>
                  </a:lnTo>
                  <a:lnTo>
                    <a:pt x="0" y="83293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44617" y="5948668"/>
            <a:ext cx="1617579" cy="1176799"/>
            <a:chOff x="0" y="0"/>
            <a:chExt cx="547181" cy="3980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181" cy="398078"/>
            </a:xfrm>
            <a:custGeom>
              <a:avLst/>
              <a:gdLst/>
              <a:ahLst/>
              <a:cxnLst/>
              <a:rect l="l" t="t" r="r" b="b"/>
              <a:pathLst>
                <a:path w="547181" h="398078">
                  <a:moveTo>
                    <a:pt x="0" y="0"/>
                  </a:moveTo>
                  <a:lnTo>
                    <a:pt x="547181" y="0"/>
                  </a:lnTo>
                  <a:lnTo>
                    <a:pt x="547181" y="398078"/>
                  </a:lnTo>
                  <a:lnTo>
                    <a:pt x="0" y="398078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586927" y="5464927"/>
            <a:ext cx="1617579" cy="493766"/>
            <a:chOff x="0" y="0"/>
            <a:chExt cx="2728712" cy="8329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28712" cy="832939"/>
            </a:xfrm>
            <a:custGeom>
              <a:avLst/>
              <a:gdLst/>
              <a:ahLst/>
              <a:cxnLst/>
              <a:rect l="l" t="t" r="r" b="b"/>
              <a:pathLst>
                <a:path w="2728712" h="832939">
                  <a:moveTo>
                    <a:pt x="0" y="0"/>
                  </a:moveTo>
                  <a:lnTo>
                    <a:pt x="2728712" y="0"/>
                  </a:lnTo>
                  <a:lnTo>
                    <a:pt x="2728712" y="832939"/>
                  </a:lnTo>
                  <a:lnTo>
                    <a:pt x="0" y="83293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586927" y="5965636"/>
            <a:ext cx="1617579" cy="1176799"/>
            <a:chOff x="0" y="0"/>
            <a:chExt cx="547181" cy="3980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7181" cy="398078"/>
            </a:xfrm>
            <a:custGeom>
              <a:avLst/>
              <a:gdLst/>
              <a:ahLst/>
              <a:cxnLst/>
              <a:rect l="l" t="t" r="r" b="b"/>
              <a:pathLst>
                <a:path w="547181" h="398078">
                  <a:moveTo>
                    <a:pt x="0" y="0"/>
                  </a:moveTo>
                  <a:lnTo>
                    <a:pt x="547181" y="0"/>
                  </a:lnTo>
                  <a:lnTo>
                    <a:pt x="547181" y="398078"/>
                  </a:lnTo>
                  <a:lnTo>
                    <a:pt x="0" y="398078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628629" y="4106896"/>
            <a:ext cx="1777599" cy="1454060"/>
          </a:xfrm>
          <a:prstGeom prst="rect">
            <a:avLst/>
          </a:prstGeom>
          <a:solidFill>
            <a:srgbClr val="A3512B"/>
          </a:solidFill>
        </p:spPr>
      </p:sp>
      <p:grpSp>
        <p:nvGrpSpPr>
          <p:cNvPr id="16" name="Group 16"/>
          <p:cNvGrpSpPr/>
          <p:nvPr/>
        </p:nvGrpSpPr>
        <p:grpSpPr>
          <a:xfrm>
            <a:off x="5628629" y="5454902"/>
            <a:ext cx="1777599" cy="493766"/>
            <a:chOff x="0" y="0"/>
            <a:chExt cx="2998651" cy="8329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8651" cy="832939"/>
            </a:xfrm>
            <a:custGeom>
              <a:avLst/>
              <a:gdLst/>
              <a:ahLst/>
              <a:cxnLst/>
              <a:rect l="l" t="t" r="r" b="b"/>
              <a:pathLst>
                <a:path w="2998651" h="832939">
                  <a:moveTo>
                    <a:pt x="0" y="0"/>
                  </a:moveTo>
                  <a:lnTo>
                    <a:pt x="2998651" y="0"/>
                  </a:lnTo>
                  <a:lnTo>
                    <a:pt x="2998651" y="832939"/>
                  </a:lnTo>
                  <a:lnTo>
                    <a:pt x="0" y="83293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628629" y="5948668"/>
            <a:ext cx="1777599" cy="1176799"/>
            <a:chOff x="0" y="0"/>
            <a:chExt cx="601311" cy="3980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1311" cy="398078"/>
            </a:xfrm>
            <a:custGeom>
              <a:avLst/>
              <a:gdLst/>
              <a:ahLst/>
              <a:cxnLst/>
              <a:rect l="l" t="t" r="r" b="b"/>
              <a:pathLst>
                <a:path w="601311" h="398078">
                  <a:moveTo>
                    <a:pt x="0" y="0"/>
                  </a:moveTo>
                  <a:lnTo>
                    <a:pt x="601311" y="0"/>
                  </a:lnTo>
                  <a:lnTo>
                    <a:pt x="601311" y="398078"/>
                  </a:lnTo>
                  <a:lnTo>
                    <a:pt x="0" y="398078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892690" y="5899623"/>
            <a:ext cx="1983339" cy="1256431"/>
            <a:chOff x="0" y="0"/>
            <a:chExt cx="670907" cy="42501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0907" cy="425015"/>
            </a:xfrm>
            <a:custGeom>
              <a:avLst/>
              <a:gdLst/>
              <a:ahLst/>
              <a:cxnLst/>
              <a:rect l="l" t="t" r="r" b="b"/>
              <a:pathLst>
                <a:path w="670907" h="425015">
                  <a:moveTo>
                    <a:pt x="0" y="0"/>
                  </a:moveTo>
                  <a:lnTo>
                    <a:pt x="670907" y="0"/>
                  </a:lnTo>
                  <a:lnTo>
                    <a:pt x="670907" y="425015"/>
                  </a:lnTo>
                  <a:lnTo>
                    <a:pt x="0" y="425015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2923687" y="5908107"/>
            <a:ext cx="1887219" cy="1239463"/>
            <a:chOff x="0" y="0"/>
            <a:chExt cx="638393" cy="4192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8393" cy="419275"/>
            </a:xfrm>
            <a:custGeom>
              <a:avLst/>
              <a:gdLst/>
              <a:ahLst/>
              <a:cxnLst/>
              <a:rect l="l" t="t" r="r" b="b"/>
              <a:pathLst>
                <a:path w="638393" h="419275">
                  <a:moveTo>
                    <a:pt x="0" y="0"/>
                  </a:moveTo>
                  <a:lnTo>
                    <a:pt x="638393" y="0"/>
                  </a:lnTo>
                  <a:lnTo>
                    <a:pt x="638393" y="419275"/>
                  </a:lnTo>
                  <a:lnTo>
                    <a:pt x="0" y="419275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5286044" y="5914767"/>
            <a:ext cx="1839216" cy="1241286"/>
            <a:chOff x="0" y="0"/>
            <a:chExt cx="622155" cy="41989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2154" cy="419892"/>
            </a:xfrm>
            <a:custGeom>
              <a:avLst/>
              <a:gdLst/>
              <a:ahLst/>
              <a:cxnLst/>
              <a:rect l="l" t="t" r="r" b="b"/>
              <a:pathLst>
                <a:path w="622154" h="419892">
                  <a:moveTo>
                    <a:pt x="0" y="0"/>
                  </a:moveTo>
                  <a:lnTo>
                    <a:pt x="622154" y="0"/>
                  </a:lnTo>
                  <a:lnTo>
                    <a:pt x="622154" y="419892"/>
                  </a:lnTo>
                  <a:lnTo>
                    <a:pt x="0" y="419892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286044" y="5427072"/>
            <a:ext cx="1839216" cy="538564"/>
            <a:chOff x="0" y="0"/>
            <a:chExt cx="3102593" cy="9085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102593" cy="908509"/>
            </a:xfrm>
            <a:custGeom>
              <a:avLst/>
              <a:gdLst/>
              <a:ahLst/>
              <a:cxnLst/>
              <a:rect l="l" t="t" r="r" b="b"/>
              <a:pathLst>
                <a:path w="3102593" h="908509">
                  <a:moveTo>
                    <a:pt x="0" y="0"/>
                  </a:moveTo>
                  <a:lnTo>
                    <a:pt x="3102593" y="0"/>
                  </a:lnTo>
                  <a:lnTo>
                    <a:pt x="3102593" y="908509"/>
                  </a:lnTo>
                  <a:lnTo>
                    <a:pt x="0" y="90850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7892690" y="5490002"/>
            <a:ext cx="1983339" cy="493766"/>
            <a:chOff x="0" y="0"/>
            <a:chExt cx="3345716" cy="83293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345716" cy="832939"/>
            </a:xfrm>
            <a:custGeom>
              <a:avLst/>
              <a:gdLst/>
              <a:ahLst/>
              <a:cxnLst/>
              <a:rect l="l" t="t" r="r" b="b"/>
              <a:pathLst>
                <a:path w="3345716" h="832939">
                  <a:moveTo>
                    <a:pt x="0" y="0"/>
                  </a:moveTo>
                  <a:lnTo>
                    <a:pt x="3345716" y="0"/>
                  </a:lnTo>
                  <a:lnTo>
                    <a:pt x="3345716" y="832939"/>
                  </a:lnTo>
                  <a:lnTo>
                    <a:pt x="0" y="83293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0423891" y="4091602"/>
            <a:ext cx="1937619" cy="3079596"/>
            <a:chOff x="0" y="0"/>
            <a:chExt cx="2583492" cy="4106127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2583492" cy="1938747"/>
            </a:xfrm>
            <a:prstGeom prst="rect">
              <a:avLst/>
            </a:prstGeom>
            <a:solidFill>
              <a:srgbClr val="A3512B"/>
            </a:solidFill>
          </p:spPr>
        </p:sp>
        <p:grpSp>
          <p:nvGrpSpPr>
            <p:cNvPr id="32" name="Group 32"/>
            <p:cNvGrpSpPr/>
            <p:nvPr/>
          </p:nvGrpSpPr>
          <p:grpSpPr>
            <a:xfrm>
              <a:off x="0" y="2430886"/>
              <a:ext cx="2583492" cy="1675241"/>
              <a:chOff x="0" y="0"/>
              <a:chExt cx="655441" cy="42501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55441" cy="425015"/>
              </a:xfrm>
              <a:custGeom>
                <a:avLst/>
                <a:gdLst/>
                <a:ahLst/>
                <a:cxnLst/>
                <a:rect l="l" t="t" r="r" b="b"/>
                <a:pathLst>
                  <a:path w="655441" h="425015">
                    <a:moveTo>
                      <a:pt x="0" y="0"/>
                    </a:moveTo>
                    <a:lnTo>
                      <a:pt x="655441" y="0"/>
                    </a:lnTo>
                    <a:lnTo>
                      <a:pt x="655441" y="425015"/>
                    </a:lnTo>
                    <a:lnTo>
                      <a:pt x="0" y="425015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0" y="1864532"/>
              <a:ext cx="2583492" cy="658354"/>
              <a:chOff x="0" y="0"/>
              <a:chExt cx="3268591" cy="83293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268591" cy="832939"/>
              </a:xfrm>
              <a:custGeom>
                <a:avLst/>
                <a:gdLst/>
                <a:ahLst/>
                <a:cxnLst/>
                <a:rect l="l" t="t" r="r" b="b"/>
                <a:pathLst>
                  <a:path w="3268591" h="832939">
                    <a:moveTo>
                      <a:pt x="0" y="0"/>
                    </a:moveTo>
                    <a:lnTo>
                      <a:pt x="3268591" y="0"/>
                    </a:lnTo>
                    <a:lnTo>
                      <a:pt x="3268591" y="832939"/>
                    </a:lnTo>
                    <a:lnTo>
                      <a:pt x="0" y="832939"/>
                    </a:lnTo>
                    <a:close/>
                  </a:path>
                </a:pathLst>
              </a:custGeom>
              <a:solidFill>
                <a:srgbClr val="EEEAE7"/>
              </a:solidFill>
            </p:spPr>
          </p:sp>
        </p:grpSp>
      </p:grpSp>
      <p:grpSp>
        <p:nvGrpSpPr>
          <p:cNvPr id="36" name="Group 36"/>
          <p:cNvGrpSpPr/>
          <p:nvPr/>
        </p:nvGrpSpPr>
        <p:grpSpPr>
          <a:xfrm>
            <a:off x="12923687" y="5490002"/>
            <a:ext cx="1887219" cy="493766"/>
            <a:chOff x="0" y="0"/>
            <a:chExt cx="3183571" cy="83293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183571" cy="832939"/>
            </a:xfrm>
            <a:custGeom>
              <a:avLst/>
              <a:gdLst/>
              <a:ahLst/>
              <a:cxnLst/>
              <a:rect l="l" t="t" r="r" b="b"/>
              <a:pathLst>
                <a:path w="3183571" h="832939">
                  <a:moveTo>
                    <a:pt x="0" y="0"/>
                  </a:moveTo>
                  <a:lnTo>
                    <a:pt x="3183571" y="0"/>
                  </a:lnTo>
                  <a:lnTo>
                    <a:pt x="3183571" y="832939"/>
                  </a:lnTo>
                  <a:lnTo>
                    <a:pt x="0" y="832939"/>
                  </a:lnTo>
                  <a:close/>
                </a:path>
              </a:pathLst>
            </a:custGeom>
            <a:solidFill>
              <a:srgbClr val="EEEAE7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0" y="-261193"/>
            <a:ext cx="450526" cy="10548193"/>
            <a:chOff x="0" y="0"/>
            <a:chExt cx="152400" cy="35681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3078162" y="3557858"/>
            <a:ext cx="524200" cy="45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>
                <a:solidFill>
                  <a:srgbClr val="FFFFFF"/>
                </a:solidFill>
                <a:latin typeface="Aileron Regular Bold"/>
              </a:rPr>
              <a:t>04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905000" y="6067625"/>
            <a:ext cx="826021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586927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1920s babies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713136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1930s babies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075570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1940s babies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542779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1950s babies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058508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1960s babies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34509" y="6056573"/>
            <a:ext cx="1441669" cy="8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323C3B"/>
                </a:solidFill>
                <a:latin typeface="Open Sans"/>
              </a:rPr>
              <a:t>327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55555" y="6041428"/>
            <a:ext cx="1698027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2,684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65797" y="6067625"/>
            <a:ext cx="1682044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8,475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514970" y="6052763"/>
            <a:ext cx="1713884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6,506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941069" y="6067625"/>
            <a:ext cx="176238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1,759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582810" y="6067625"/>
            <a:ext cx="118931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323C3B"/>
                </a:solidFill>
                <a:latin typeface="Open Sans"/>
              </a:rPr>
              <a:t>268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892690" y="9259433"/>
            <a:ext cx="10140765" cy="46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7"/>
              </a:lnSpc>
            </a:pPr>
            <a:r>
              <a:rPr lang="en-US" sz="2669">
                <a:solidFill>
                  <a:srgbClr val="323C3B"/>
                </a:solidFill>
                <a:latin typeface="Aileron Regular Bold"/>
              </a:rPr>
              <a:t>Members listed on deeds whose birth dates are known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731595" y="1562603"/>
            <a:ext cx="1312145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23C3B"/>
                </a:solidFill>
                <a:latin typeface="Open Sans Extra Bold"/>
              </a:rPr>
              <a:t>By the Decade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57" name="TextBox 57"/>
          <p:cNvSpPr txBox="1"/>
          <p:nvPr/>
        </p:nvSpPr>
        <p:spPr>
          <a:xfrm>
            <a:off x="1544617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1910s babies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447991" y="4078332"/>
            <a:ext cx="1617579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Open Sans"/>
              </a:rPr>
              <a:t>1970s babies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689409" y="7390273"/>
            <a:ext cx="10389901" cy="92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000000"/>
                </a:solidFill>
                <a:latin typeface="Open Sans Extra Bold"/>
              </a:rPr>
              <a:t>Most popular birth year: 1948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60595">
            <a:off x="11067273" y="1810275"/>
            <a:ext cx="4122135" cy="20889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74274" y="798516"/>
            <a:ext cx="14739452" cy="684171"/>
            <a:chOff x="0" y="0"/>
            <a:chExt cx="19652603" cy="912228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5400000">
              <a:off x="18801494" y="61119"/>
              <a:ext cx="912228" cy="789990"/>
              <a:chOff x="0" y="0"/>
              <a:chExt cx="6350000" cy="54991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5400000">
              <a:off x="-61119" y="61119"/>
              <a:ext cx="912228" cy="789990"/>
              <a:chOff x="0" y="0"/>
              <a:chExt cx="6350000" cy="54991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5E9C98"/>
              </a:solidFill>
            </p:spPr>
          </p:sp>
        </p:grpSp>
        <p:sp>
          <p:nvSpPr>
            <p:cNvPr id="8" name="AutoShape 8"/>
            <p:cNvSpPr/>
            <p:nvPr/>
          </p:nvSpPr>
          <p:spPr>
            <a:xfrm>
              <a:off x="394995" y="424364"/>
              <a:ext cx="18745191" cy="0"/>
            </a:xfrm>
            <a:prstGeom prst="line">
              <a:avLst/>
            </a:prstGeom>
            <a:ln w="63500" cap="rnd">
              <a:solidFill>
                <a:srgbClr val="A3512B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9"/>
            <p:cNvGrpSpPr/>
            <p:nvPr/>
          </p:nvGrpSpPr>
          <p:grpSpPr>
            <a:xfrm>
              <a:off x="394995" y="275721"/>
              <a:ext cx="297287" cy="297287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8960322" y="275721"/>
              <a:ext cx="297287" cy="29728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2130584" y="2051190"/>
            <a:ext cx="3285260" cy="1527129"/>
            <a:chOff x="0" y="0"/>
            <a:chExt cx="4232441" cy="19674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32441" cy="1967420"/>
            </a:xfrm>
            <a:custGeom>
              <a:avLst/>
              <a:gdLst/>
              <a:ahLst/>
              <a:cxnLst/>
              <a:rect l="l" t="t" r="r" b="b"/>
              <a:pathLst>
                <a:path w="4232441" h="1967420">
                  <a:moveTo>
                    <a:pt x="0" y="0"/>
                  </a:moveTo>
                  <a:lnTo>
                    <a:pt x="4232441" y="0"/>
                  </a:lnTo>
                  <a:lnTo>
                    <a:pt x="4232441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367019" y="2307450"/>
            <a:ext cx="1527129" cy="1014609"/>
            <a:chOff x="0" y="0"/>
            <a:chExt cx="860188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860188" cy="69850"/>
            </a:xfrm>
            <a:custGeom>
              <a:avLst/>
              <a:gdLst/>
              <a:ahLst/>
              <a:cxnLst/>
              <a:rect l="l" t="t" r="r" b="b"/>
              <a:pathLst>
                <a:path w="860188" h="69850">
                  <a:moveTo>
                    <a:pt x="5693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0188" y="69850"/>
                  </a:lnTo>
                  <a:lnTo>
                    <a:pt x="86018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17" name="Group 17"/>
          <p:cNvGrpSpPr/>
          <p:nvPr/>
        </p:nvGrpSpPr>
        <p:grpSpPr>
          <a:xfrm rot="785971">
            <a:off x="10682623" y="4234004"/>
            <a:ext cx="4114800" cy="5486400"/>
            <a:chOff x="0" y="0"/>
            <a:chExt cx="5486400" cy="73152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914400" y="914400"/>
              <a:ext cx="7315200" cy="5486400"/>
            </a:xfrm>
            <a:prstGeom prst="rect">
              <a:avLst/>
            </a:prstGeom>
          </p:spPr>
        </p:pic>
        <p:sp>
          <p:nvSpPr>
            <p:cNvPr id="19" name="AutoShape 19"/>
            <p:cNvSpPr/>
            <p:nvPr/>
          </p:nvSpPr>
          <p:spPr>
            <a:xfrm rot="-10800000">
              <a:off x="2274096" y="394682"/>
              <a:ext cx="1313884" cy="0"/>
            </a:xfrm>
            <a:prstGeom prst="line">
              <a:avLst/>
            </a:prstGeom>
            <a:ln w="254000" cap="rnd">
              <a:solidFill>
                <a:srgbClr val="323C3B">
                  <a:alpha val="27059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5723912" y="4759419"/>
            <a:ext cx="11044958" cy="133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20"/>
              </a:lnSpc>
            </a:pPr>
            <a:r>
              <a:rPr lang="en-US" sz="7800">
                <a:solidFill>
                  <a:srgbClr val="323C3B"/>
                </a:solidFill>
                <a:latin typeface="Open Sans Extra Bold"/>
              </a:rPr>
              <a:t>Tenant Passes Issued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028881" y="4911819"/>
            <a:ext cx="3360032" cy="1527129"/>
            <a:chOff x="0" y="0"/>
            <a:chExt cx="4328772" cy="19674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28771" cy="1967420"/>
            </a:xfrm>
            <a:custGeom>
              <a:avLst/>
              <a:gdLst/>
              <a:ahLst/>
              <a:cxnLst/>
              <a:rect l="l" t="t" r="r" b="b"/>
              <a:pathLst>
                <a:path w="4328771" h="1967420">
                  <a:moveTo>
                    <a:pt x="0" y="0"/>
                  </a:moveTo>
                  <a:lnTo>
                    <a:pt x="4328771" y="0"/>
                  </a:lnTo>
                  <a:lnTo>
                    <a:pt x="4328771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2130584" y="4950610"/>
            <a:ext cx="3285260" cy="125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>
                <a:solidFill>
                  <a:srgbClr val="323C3B"/>
                </a:solidFill>
                <a:latin typeface="Verdana 1"/>
              </a:rPr>
              <a:t>1,250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23912" y="7431643"/>
            <a:ext cx="11044958" cy="1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6"/>
              </a:lnSpc>
            </a:pPr>
            <a:r>
              <a:rPr lang="en-US" sz="7800">
                <a:solidFill>
                  <a:srgbClr val="323C3B"/>
                </a:solidFill>
                <a:latin typeface="Open Sans Extra Bold"/>
              </a:rPr>
              <a:t>LifeCare Member Passes Issued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538938" y="7562899"/>
            <a:ext cx="1849975" cy="1527129"/>
            <a:chOff x="0" y="0"/>
            <a:chExt cx="2383346" cy="1967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83346" cy="1967420"/>
            </a:xfrm>
            <a:custGeom>
              <a:avLst/>
              <a:gdLst/>
              <a:ahLst/>
              <a:cxnLst/>
              <a:rect l="l" t="t" r="r" b="b"/>
              <a:pathLst>
                <a:path w="2383346" h="1967420">
                  <a:moveTo>
                    <a:pt x="0" y="0"/>
                  </a:moveTo>
                  <a:lnTo>
                    <a:pt x="2383346" y="0"/>
                  </a:lnTo>
                  <a:lnTo>
                    <a:pt x="2383346" y="1967420"/>
                  </a:lnTo>
                  <a:lnTo>
                    <a:pt x="0" y="196742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2734721" y="7819159"/>
            <a:ext cx="1527129" cy="1014609"/>
            <a:chOff x="0" y="0"/>
            <a:chExt cx="860188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860188" cy="69850"/>
            </a:xfrm>
            <a:custGeom>
              <a:avLst/>
              <a:gdLst/>
              <a:ahLst/>
              <a:cxnLst/>
              <a:rect l="l" t="t" r="r" b="b"/>
              <a:pathLst>
                <a:path w="860188" h="69850">
                  <a:moveTo>
                    <a:pt x="5693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0188" y="69850"/>
                  </a:lnTo>
                  <a:lnTo>
                    <a:pt x="86018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240549" y="5168079"/>
            <a:ext cx="1527129" cy="1014609"/>
            <a:chOff x="0" y="0"/>
            <a:chExt cx="860188" cy="571500"/>
          </a:xfrm>
        </p:grpSpPr>
        <p:sp>
          <p:nvSpPr>
            <p:cNvPr id="30" name="Freeform 30"/>
            <p:cNvSpPr/>
            <p:nvPr/>
          </p:nvSpPr>
          <p:spPr>
            <a:xfrm>
              <a:off x="0" y="255270"/>
              <a:ext cx="860188" cy="69850"/>
            </a:xfrm>
            <a:custGeom>
              <a:avLst/>
              <a:gdLst/>
              <a:ahLst/>
              <a:cxnLst/>
              <a:rect l="l" t="t" r="r" b="b"/>
              <a:pathLst>
                <a:path w="860188" h="69850">
                  <a:moveTo>
                    <a:pt x="5693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0188" y="69850"/>
                  </a:lnTo>
                  <a:lnTo>
                    <a:pt x="860188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5723912" y="2363789"/>
            <a:ext cx="11044958" cy="100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6"/>
              </a:lnSpc>
            </a:pPr>
            <a:r>
              <a:rPr lang="en-US" sz="7800">
                <a:solidFill>
                  <a:srgbClr val="323C3B"/>
                </a:solidFill>
                <a:latin typeface="Open Sans Extra Bold"/>
              </a:rPr>
              <a:t>Guest Passes Issued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04114" y="2073998"/>
            <a:ext cx="3384800" cy="1351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323C3B"/>
                </a:solidFill>
                <a:latin typeface="Verdana 1"/>
              </a:rPr>
              <a:t>1,440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662947" y="7566085"/>
            <a:ext cx="149055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323C3B"/>
                </a:solidFill>
                <a:latin typeface="Verdana 1"/>
              </a:rPr>
              <a:t>74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718"/>
            <a:ext cx="450526" cy="10548193"/>
            <a:chOff x="0" y="0"/>
            <a:chExt cx="152400" cy="35681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15402" y="3280964"/>
            <a:ext cx="11971376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3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East Center Pool</a:t>
            </a:r>
          </a:p>
          <a:p>
            <a:pPr>
              <a:lnSpc>
                <a:spcPts val="1003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Computer Club relocation</a:t>
            </a:r>
          </a:p>
          <a:p>
            <a:pPr>
              <a:lnSpc>
                <a:spcPts val="1003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Arts and Crafts room relocation</a:t>
            </a:r>
          </a:p>
          <a:p>
            <a:pPr>
              <a:lnSpc>
                <a:spcPts val="1003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Del Sol Clubhouse</a:t>
            </a:r>
          </a:p>
          <a:p>
            <a:pPr>
              <a:lnSpc>
                <a:spcPts val="1003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Desert Hills Fitness</a:t>
            </a:r>
          </a:p>
          <a:p>
            <a:pPr algn="ctr">
              <a:lnSpc>
                <a:spcPts val="10037"/>
              </a:lnSpc>
            </a:pPr>
            <a:endParaRPr lang="en-US" sz="5255" dirty="0">
              <a:solidFill>
                <a:srgbClr val="323131"/>
              </a:solidFill>
              <a:latin typeface="Verdana 1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749284" y="8676810"/>
            <a:ext cx="968727" cy="976635"/>
            <a:chOff x="0" y="0"/>
            <a:chExt cx="1913890" cy="19295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749284" y="633555"/>
            <a:ext cx="2739273" cy="9019890"/>
            <a:chOff x="0" y="0"/>
            <a:chExt cx="3652364" cy="12026520"/>
          </a:xfrm>
        </p:grpSpPr>
        <p:grpSp>
          <p:nvGrpSpPr>
            <p:cNvPr id="10" name="Group 10"/>
            <p:cNvGrpSpPr/>
            <p:nvPr/>
          </p:nvGrpSpPr>
          <p:grpSpPr>
            <a:xfrm>
              <a:off x="1970096" y="3969708"/>
              <a:ext cx="1291636" cy="1302180"/>
              <a:chOff x="0" y="0"/>
              <a:chExt cx="1913890" cy="192951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02579" y="3715708"/>
              <a:ext cx="1449785" cy="1326553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 rot="-5400000">
              <a:off x="-1245374" y="1403902"/>
              <a:ext cx="3715708" cy="907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5"/>
                </a:lnSpc>
                <a:spcBef>
                  <a:spcPct val="0"/>
                </a:spcBef>
              </a:pPr>
              <a:r>
                <a:rPr lang="en-US" sz="4139">
                  <a:solidFill>
                    <a:srgbClr val="323131"/>
                  </a:solidFill>
                  <a:latin typeface="Open Sans Extra Bold"/>
                </a:rPr>
                <a:t>Underway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970096" y="5686668"/>
              <a:ext cx="1291636" cy="1302180"/>
              <a:chOff x="0" y="0"/>
              <a:chExt cx="1913890" cy="192951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970096" y="7355757"/>
              <a:ext cx="1291636" cy="1302180"/>
              <a:chOff x="0" y="0"/>
              <a:chExt cx="1913890" cy="19295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1970096" y="9077038"/>
              <a:ext cx="1291636" cy="1302180"/>
              <a:chOff x="0" y="0"/>
              <a:chExt cx="1913890" cy="192951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1970096" y="10724339"/>
              <a:ext cx="1291636" cy="1302180"/>
              <a:chOff x="0" y="0"/>
              <a:chExt cx="1913890" cy="192951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 rot="-5400000">
              <a:off x="615664" y="1489872"/>
              <a:ext cx="3715708" cy="907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5"/>
                </a:lnSpc>
                <a:spcBef>
                  <a:spcPct val="0"/>
                </a:spcBef>
              </a:pPr>
              <a:r>
                <a:rPr lang="en-US" sz="4139">
                  <a:solidFill>
                    <a:srgbClr val="323131"/>
                  </a:solidFill>
                  <a:latin typeface="Open Sans Extra Bold"/>
                </a:rPr>
                <a:t>Complete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969708"/>
              <a:ext cx="1291636" cy="1302180"/>
              <a:chOff x="0" y="0"/>
              <a:chExt cx="1913890" cy="19295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5714901"/>
              <a:ext cx="1291636" cy="1302180"/>
              <a:chOff x="0" y="0"/>
              <a:chExt cx="1913890" cy="192951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0" y="7355757"/>
              <a:ext cx="1291636" cy="1302180"/>
              <a:chOff x="0" y="0"/>
              <a:chExt cx="1913890" cy="192951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0" y="9077038"/>
              <a:ext cx="1291636" cy="1302180"/>
              <a:chOff x="0" y="0"/>
              <a:chExt cx="1913890" cy="192951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02579" y="5436989"/>
              <a:ext cx="1449785" cy="132655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02579" y="7017081"/>
              <a:ext cx="1449785" cy="1326553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5203" y="8801759"/>
              <a:ext cx="1449785" cy="132655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5203" y="10379218"/>
              <a:ext cx="1449785" cy="1326553"/>
            </a:xfrm>
            <a:prstGeom prst="rect">
              <a:avLst/>
            </a:prstGeom>
          </p:spPr>
        </p:pic>
      </p:grpSp>
      <p:sp>
        <p:nvSpPr>
          <p:cNvPr id="35" name="TextBox 35"/>
          <p:cNvSpPr txBox="1"/>
          <p:nvPr/>
        </p:nvSpPr>
        <p:spPr>
          <a:xfrm>
            <a:off x="7147157" y="522260"/>
            <a:ext cx="10221929" cy="25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9"/>
              </a:lnSpc>
              <a:spcBef>
                <a:spcPct val="0"/>
              </a:spcBef>
            </a:pPr>
            <a:r>
              <a:rPr lang="en-US" sz="15185">
                <a:solidFill>
                  <a:srgbClr val="323131"/>
                </a:solidFill>
                <a:latin typeface="Open Sans Extra Bold"/>
              </a:rPr>
              <a:t>Projects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47157" y="522260"/>
            <a:ext cx="10221929" cy="25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9"/>
              </a:lnSpc>
              <a:spcBef>
                <a:spcPct val="0"/>
              </a:spcBef>
            </a:pPr>
            <a:r>
              <a:rPr lang="en-US" sz="15185">
                <a:solidFill>
                  <a:srgbClr val="323131"/>
                </a:solidFill>
                <a:latin typeface="Open Sans Extra Bold"/>
              </a:rPr>
              <a:t>Projects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07631" y="3239361"/>
            <a:ext cx="8863385" cy="762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48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Member survey</a:t>
            </a:r>
          </a:p>
          <a:p>
            <a:pPr>
              <a:lnSpc>
                <a:spcPts val="10248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New website</a:t>
            </a:r>
          </a:p>
          <a:p>
            <a:pPr>
              <a:lnSpc>
                <a:spcPts val="10248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Drop-in room use </a:t>
            </a:r>
          </a:p>
          <a:p>
            <a:pPr>
              <a:lnSpc>
                <a:spcPts val="10053"/>
              </a:lnSpc>
            </a:pPr>
            <a:r>
              <a:rPr lang="en-US" sz="5155">
                <a:solidFill>
                  <a:srgbClr val="323131"/>
                </a:solidFill>
                <a:latin typeface="Verdana 1"/>
              </a:rPr>
              <a:t>Aid stations</a:t>
            </a:r>
          </a:p>
          <a:p>
            <a:pPr>
              <a:lnSpc>
                <a:spcPts val="10248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Landscape renovations </a:t>
            </a:r>
          </a:p>
          <a:p>
            <a:pPr algn="ctr">
              <a:lnSpc>
                <a:spcPts val="10248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226856" y="3610836"/>
            <a:ext cx="968727" cy="976635"/>
            <a:chOff x="0" y="0"/>
            <a:chExt cx="1913890" cy="1929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226856" y="7441333"/>
            <a:ext cx="968727" cy="976635"/>
            <a:chOff x="0" y="0"/>
            <a:chExt cx="1913890" cy="19295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226856" y="8676810"/>
            <a:ext cx="968727" cy="976635"/>
            <a:chOff x="0" y="0"/>
            <a:chExt cx="1913890" cy="19295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749284" y="7441333"/>
            <a:ext cx="968727" cy="976635"/>
            <a:chOff x="0" y="0"/>
            <a:chExt cx="1913890" cy="19295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749284" y="633555"/>
            <a:ext cx="2446299" cy="6493453"/>
            <a:chOff x="0" y="0"/>
            <a:chExt cx="3261732" cy="8657938"/>
          </a:xfrm>
        </p:grpSpPr>
        <p:sp>
          <p:nvSpPr>
            <p:cNvPr id="13" name="TextBox 13"/>
            <p:cNvSpPr txBox="1"/>
            <p:nvPr/>
          </p:nvSpPr>
          <p:spPr>
            <a:xfrm rot="-5400000">
              <a:off x="-1245374" y="1403902"/>
              <a:ext cx="3715708" cy="907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5"/>
                </a:lnSpc>
                <a:spcBef>
                  <a:spcPct val="0"/>
                </a:spcBef>
              </a:pPr>
              <a:r>
                <a:rPr lang="en-US" sz="4139">
                  <a:solidFill>
                    <a:srgbClr val="323131"/>
                  </a:solidFill>
                  <a:latin typeface="Open Sans Extra Bold"/>
                </a:rPr>
                <a:t>Underway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970096" y="5686668"/>
              <a:ext cx="1291636" cy="1302180"/>
              <a:chOff x="0" y="0"/>
              <a:chExt cx="1913890" cy="192951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1970096" y="7355757"/>
              <a:ext cx="1291636" cy="1302180"/>
              <a:chOff x="0" y="0"/>
              <a:chExt cx="1913890" cy="19295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 rot="-5400000">
              <a:off x="615664" y="1489872"/>
              <a:ext cx="3715708" cy="907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5"/>
                </a:lnSpc>
                <a:spcBef>
                  <a:spcPct val="0"/>
                </a:spcBef>
              </a:pPr>
              <a:r>
                <a:rPr lang="en-US" sz="4139">
                  <a:solidFill>
                    <a:srgbClr val="323131"/>
                  </a:solidFill>
                  <a:latin typeface="Open Sans Extra Bold"/>
                </a:rPr>
                <a:t>Complete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3969708"/>
              <a:ext cx="1291636" cy="1302180"/>
              <a:chOff x="0" y="0"/>
              <a:chExt cx="1913890" cy="192951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0" y="5714901"/>
              <a:ext cx="1291636" cy="1302180"/>
              <a:chOff x="0" y="0"/>
              <a:chExt cx="1913890" cy="192951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7355757"/>
              <a:ext cx="1291636" cy="1302180"/>
              <a:chOff x="0" y="0"/>
              <a:chExt cx="1913890" cy="19295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B1892B">
                  <a:alpha val="74902"/>
                </a:srgbClr>
              </a:solidFill>
            </p:spPr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5511" y="5432304"/>
              <a:ext cx="1449785" cy="1326553"/>
            </a:xfrm>
            <a:prstGeom prst="rect">
              <a:avLst/>
            </a:prstGeom>
          </p:spPr>
        </p:pic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01218" y="5896366"/>
            <a:ext cx="1087339" cy="99491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18186" y="7234874"/>
            <a:ext cx="1087339" cy="994915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2749284" y="8676810"/>
            <a:ext cx="968727" cy="976635"/>
            <a:chOff x="0" y="0"/>
            <a:chExt cx="1913890" cy="192951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929514"/>
            </a:xfrm>
            <a:custGeom>
              <a:avLst/>
              <a:gdLst/>
              <a:ahLst/>
              <a:cxnLst/>
              <a:rect l="l" t="t" r="r" b="b"/>
              <a:pathLst>
                <a:path w="1913890" h="1929514">
                  <a:moveTo>
                    <a:pt x="0" y="0"/>
                  </a:moveTo>
                  <a:lnTo>
                    <a:pt x="1913890" y="0"/>
                  </a:lnTo>
                  <a:lnTo>
                    <a:pt x="1913890" y="1929514"/>
                  </a:lnTo>
                  <a:lnTo>
                    <a:pt x="0" y="1929514"/>
                  </a:lnTo>
                  <a:close/>
                </a:path>
              </a:pathLst>
            </a:custGeom>
            <a:solidFill>
              <a:srgbClr val="B1892B">
                <a:alpha val="74902"/>
              </a:srgbClr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18186" y="8417969"/>
            <a:ext cx="1087339" cy="994915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0" y="-24718"/>
            <a:ext cx="450526" cy="10548193"/>
            <a:chOff x="0" y="0"/>
            <a:chExt cx="152400" cy="356815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01218" y="3402057"/>
            <a:ext cx="1087339" cy="994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1054" y="65707"/>
            <a:ext cx="13612078" cy="25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9"/>
              </a:lnSpc>
              <a:spcBef>
                <a:spcPct val="0"/>
              </a:spcBef>
            </a:pPr>
            <a:r>
              <a:rPr lang="en-US" sz="15185">
                <a:solidFill>
                  <a:srgbClr val="323131"/>
                </a:solidFill>
                <a:latin typeface="Open Sans Extra Bold"/>
              </a:rPr>
              <a:t>Survey Says...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44544" y="3696775"/>
            <a:ext cx="12643456" cy="515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2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Satisfaction with GVR services and programs.</a:t>
            </a:r>
          </a:p>
          <a:p>
            <a:pPr>
              <a:lnSpc>
                <a:spcPts val="7462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  <a:p>
            <a:pPr>
              <a:lnSpc>
                <a:spcPts val="10037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Satisfaction with GVR staff</a:t>
            </a:r>
          </a:p>
          <a:p>
            <a:pPr algn="ctr">
              <a:lnSpc>
                <a:spcPts val="10037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233384" y="3673623"/>
            <a:ext cx="3249983" cy="1469877"/>
            <a:chOff x="0" y="0"/>
            <a:chExt cx="4333311" cy="1959837"/>
          </a:xfrm>
        </p:grpSpPr>
        <p:grpSp>
          <p:nvGrpSpPr>
            <p:cNvPr id="5" name="Group 5"/>
            <p:cNvGrpSpPr/>
            <p:nvPr/>
          </p:nvGrpSpPr>
          <p:grpSpPr>
            <a:xfrm>
              <a:off x="698119" y="0"/>
              <a:ext cx="3358637" cy="1959837"/>
              <a:chOff x="0" y="0"/>
              <a:chExt cx="3279897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98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279897" h="1913890">
                    <a:moveTo>
                      <a:pt x="0" y="0"/>
                    </a:moveTo>
                    <a:lnTo>
                      <a:pt x="3279897" y="0"/>
                    </a:lnTo>
                    <a:lnTo>
                      <a:pt x="3279897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-336134" y="336134"/>
              <a:ext cx="1959837" cy="1287568"/>
              <a:chOff x="0" y="0"/>
              <a:chExt cx="869893" cy="571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255270"/>
                <a:ext cx="869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69893" h="69850">
                    <a:moveTo>
                      <a:pt x="579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69893" y="69850"/>
                    </a:lnTo>
                    <a:lnTo>
                      <a:pt x="869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49700" y="294960"/>
              <a:ext cx="3983611" cy="131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2"/>
                </a:lnSpc>
              </a:pPr>
              <a:r>
                <a:rPr lang="en-US" sz="5994">
                  <a:solidFill>
                    <a:srgbClr val="323131"/>
                  </a:solidFill>
                  <a:latin typeface="Verdana 1"/>
                </a:rPr>
                <a:t>75%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33384" y="6393467"/>
            <a:ext cx="3249983" cy="1469877"/>
            <a:chOff x="0" y="0"/>
            <a:chExt cx="4333311" cy="1959837"/>
          </a:xfrm>
        </p:grpSpPr>
        <p:grpSp>
          <p:nvGrpSpPr>
            <p:cNvPr id="11" name="Group 11"/>
            <p:cNvGrpSpPr/>
            <p:nvPr/>
          </p:nvGrpSpPr>
          <p:grpSpPr>
            <a:xfrm>
              <a:off x="698119" y="0"/>
              <a:ext cx="3358637" cy="1959837"/>
              <a:chOff x="0" y="0"/>
              <a:chExt cx="3279897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2798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279897" h="1913890">
                    <a:moveTo>
                      <a:pt x="0" y="0"/>
                    </a:moveTo>
                    <a:lnTo>
                      <a:pt x="3279897" y="0"/>
                    </a:lnTo>
                    <a:lnTo>
                      <a:pt x="3279897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-336134" y="336134"/>
              <a:ext cx="1959837" cy="1287568"/>
              <a:chOff x="0" y="0"/>
              <a:chExt cx="869893" cy="571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55270"/>
                <a:ext cx="869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69893" h="69850">
                    <a:moveTo>
                      <a:pt x="579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69893" y="69850"/>
                    </a:lnTo>
                    <a:lnTo>
                      <a:pt x="869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49700" y="294960"/>
              <a:ext cx="3983611" cy="1310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2"/>
                </a:lnSpc>
              </a:pPr>
              <a:r>
                <a:rPr lang="en-US" sz="5994">
                  <a:solidFill>
                    <a:srgbClr val="323131"/>
                  </a:solidFill>
                  <a:latin typeface="Verdana 1"/>
                </a:rPr>
                <a:t>73%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-24718"/>
            <a:ext cx="450526" cy="10548193"/>
            <a:chOff x="0" y="0"/>
            <a:chExt cx="152400" cy="35681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01054" y="65707"/>
            <a:ext cx="13612078" cy="25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9"/>
              </a:lnSpc>
              <a:spcBef>
                <a:spcPct val="0"/>
              </a:spcBef>
            </a:pPr>
            <a:r>
              <a:rPr lang="en-US" sz="15185">
                <a:solidFill>
                  <a:srgbClr val="323131"/>
                </a:solidFill>
                <a:latin typeface="Open Sans Extra Bold"/>
              </a:rPr>
              <a:t>Survey Says...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44544" y="3762733"/>
            <a:ext cx="12643456" cy="751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2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Agree GVR provides excellent facilities</a:t>
            </a:r>
          </a:p>
          <a:p>
            <a:pPr>
              <a:lnSpc>
                <a:spcPts val="3770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  <a:p>
            <a:pPr>
              <a:lnSpc>
                <a:spcPts val="7462"/>
              </a:lnSpc>
            </a:pPr>
            <a:r>
              <a:rPr lang="en-US" sz="5255">
                <a:solidFill>
                  <a:srgbClr val="323131"/>
                </a:solidFill>
                <a:latin typeface="Verdana 1"/>
              </a:rPr>
              <a:t>Agree GVR offers good or excellent value for money</a:t>
            </a:r>
          </a:p>
          <a:p>
            <a:pPr>
              <a:lnSpc>
                <a:spcPts val="7462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  <a:p>
            <a:pPr>
              <a:lnSpc>
                <a:spcPts val="10037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  <a:p>
            <a:pPr algn="ctr">
              <a:lnSpc>
                <a:spcPts val="10037"/>
              </a:lnSpc>
            </a:pPr>
            <a:endParaRPr lang="en-US" sz="5255">
              <a:solidFill>
                <a:srgbClr val="323131"/>
              </a:solidFill>
              <a:latin typeface="Verdana 1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653265" y="3673623"/>
            <a:ext cx="2518978" cy="1469877"/>
            <a:chOff x="0" y="0"/>
            <a:chExt cx="327989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79897" cy="1913890"/>
            </a:xfrm>
            <a:custGeom>
              <a:avLst/>
              <a:gdLst/>
              <a:ahLst/>
              <a:cxnLst/>
              <a:rect l="l" t="t" r="r" b="b"/>
              <a:pathLst>
                <a:path w="3279897" h="1913890">
                  <a:moveTo>
                    <a:pt x="0" y="0"/>
                  </a:moveTo>
                  <a:lnTo>
                    <a:pt x="3279897" y="0"/>
                  </a:lnTo>
                  <a:lnTo>
                    <a:pt x="327989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E9C98">
                <a:alpha val="74902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877575" y="3925723"/>
            <a:ext cx="1469877" cy="965676"/>
            <a:chOff x="0" y="0"/>
            <a:chExt cx="869893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869893" cy="69850"/>
            </a:xfrm>
            <a:custGeom>
              <a:avLst/>
              <a:gdLst/>
              <a:ahLst/>
              <a:cxnLst/>
              <a:rect l="l" t="t" r="r" b="b"/>
              <a:pathLst>
                <a:path w="869893" h="69850">
                  <a:moveTo>
                    <a:pt x="5790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69893" y="69850"/>
                  </a:lnTo>
                  <a:lnTo>
                    <a:pt x="869893" y="0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33384" y="6393467"/>
            <a:ext cx="3042567" cy="1469877"/>
            <a:chOff x="0" y="0"/>
            <a:chExt cx="4056756" cy="1959837"/>
          </a:xfrm>
        </p:grpSpPr>
        <p:grpSp>
          <p:nvGrpSpPr>
            <p:cNvPr id="9" name="Group 9"/>
            <p:cNvGrpSpPr/>
            <p:nvPr/>
          </p:nvGrpSpPr>
          <p:grpSpPr>
            <a:xfrm>
              <a:off x="698119" y="0"/>
              <a:ext cx="3358637" cy="1959837"/>
              <a:chOff x="0" y="0"/>
              <a:chExt cx="3279897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798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279897" h="1913890">
                    <a:moveTo>
                      <a:pt x="0" y="0"/>
                    </a:moveTo>
                    <a:lnTo>
                      <a:pt x="3279897" y="0"/>
                    </a:lnTo>
                    <a:lnTo>
                      <a:pt x="3279897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-336134" y="336134"/>
              <a:ext cx="1959837" cy="1287568"/>
              <a:chOff x="0" y="0"/>
              <a:chExt cx="869893" cy="5715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55270"/>
                <a:ext cx="86989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69893" h="69850">
                    <a:moveTo>
                      <a:pt x="57906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869893" y="69850"/>
                    </a:lnTo>
                    <a:lnTo>
                      <a:pt x="86989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489090" y="6571625"/>
            <a:ext cx="2987708" cy="100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2"/>
              </a:lnSpc>
            </a:pPr>
            <a:r>
              <a:rPr lang="en-US" sz="5994">
                <a:solidFill>
                  <a:srgbClr val="323131"/>
                </a:solidFill>
                <a:latin typeface="Verdana 1"/>
              </a:rPr>
              <a:t>64%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-24718"/>
            <a:ext cx="450526" cy="10548193"/>
            <a:chOff x="0" y="0"/>
            <a:chExt cx="152400" cy="35681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357953" y="3851781"/>
            <a:ext cx="2987708" cy="100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2"/>
              </a:lnSpc>
            </a:pPr>
            <a:r>
              <a:rPr lang="en-US" sz="5994">
                <a:solidFill>
                  <a:srgbClr val="323131"/>
                </a:solidFill>
                <a:latin typeface="Verdana 1"/>
              </a:rPr>
              <a:t>79%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2199" y="-391493"/>
            <a:ext cx="13612078" cy="259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259"/>
              </a:lnSpc>
              <a:spcBef>
                <a:spcPct val="0"/>
              </a:spcBef>
            </a:pPr>
            <a:r>
              <a:rPr lang="en-US" sz="15185">
                <a:solidFill>
                  <a:srgbClr val="323131"/>
                </a:solidFill>
                <a:latin typeface="Open Sans Extra Bold"/>
              </a:rPr>
              <a:t>Survey Says...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64000" y="4781936"/>
            <a:ext cx="13947949" cy="38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7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Pursue greater efficiency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24718"/>
            <a:ext cx="450526" cy="10548193"/>
            <a:chOff x="0" y="0"/>
            <a:chExt cx="152400" cy="35681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A3512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837474" y="-261193"/>
            <a:ext cx="450526" cy="10548193"/>
            <a:chOff x="0" y="0"/>
            <a:chExt cx="152400" cy="35681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3568154"/>
            </a:xfrm>
            <a:custGeom>
              <a:avLst/>
              <a:gdLst/>
              <a:ahLst/>
              <a:cxnLst/>
              <a:rect l="l" t="t" r="r" b="b"/>
              <a:pathLst>
                <a:path w="152400" h="3568154">
                  <a:moveTo>
                    <a:pt x="0" y="0"/>
                  </a:moveTo>
                  <a:lnTo>
                    <a:pt x="152400" y="0"/>
                  </a:lnTo>
                  <a:lnTo>
                    <a:pt x="152400" y="3568154"/>
                  </a:lnTo>
                  <a:lnTo>
                    <a:pt x="0" y="3568154"/>
                  </a:lnTo>
                  <a:close/>
                </a:path>
              </a:pathLst>
            </a:custGeom>
            <a:solidFill>
              <a:srgbClr val="5E9C9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891940" y="2236600"/>
            <a:ext cx="14282337" cy="125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02"/>
              </a:lnSpc>
              <a:spcBef>
                <a:spcPct val="0"/>
              </a:spcBef>
            </a:pPr>
            <a:r>
              <a:rPr lang="en-US" sz="7287">
                <a:solidFill>
                  <a:srgbClr val="323131"/>
                </a:solidFill>
                <a:latin typeface="Open Sans Extra Bold"/>
              </a:rPr>
              <a:t>Top Three Member Priorities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0051" y="5880759"/>
            <a:ext cx="13947949" cy="161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1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Complete capital projects and</a:t>
            </a:r>
          </a:p>
          <a:p>
            <a:pPr>
              <a:lnSpc>
                <a:spcPts val="6411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facility improvements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5743" y="4130421"/>
            <a:ext cx="1292480" cy="5127879"/>
            <a:chOff x="0" y="0"/>
            <a:chExt cx="1723307" cy="683717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723307" cy="1737375"/>
              <a:chOff x="0" y="0"/>
              <a:chExt cx="1913890" cy="19295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42056" y="-14292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1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2549899"/>
              <a:ext cx="1723307" cy="1737375"/>
              <a:chOff x="0" y="0"/>
              <a:chExt cx="1913890" cy="192951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42056" y="2535606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2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5099797"/>
              <a:ext cx="1723307" cy="1737375"/>
              <a:chOff x="0" y="0"/>
              <a:chExt cx="1913890" cy="192951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2951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2951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29514"/>
                    </a:lnTo>
                    <a:lnTo>
                      <a:pt x="0" y="1929514"/>
                    </a:lnTo>
                    <a:close/>
                  </a:path>
                </a:pathLst>
              </a:custGeom>
              <a:solidFill>
                <a:srgbClr val="5E9C98">
                  <a:alpha val="74902"/>
                </a:srgbClr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74017" y="5085505"/>
              <a:ext cx="975272" cy="1623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02"/>
                </a:lnSpc>
                <a:spcBef>
                  <a:spcPct val="0"/>
                </a:spcBef>
              </a:pPr>
              <a:r>
                <a:rPr lang="en-US" sz="7287">
                  <a:solidFill>
                    <a:srgbClr val="323131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40051" y="7851312"/>
            <a:ext cx="13947949" cy="221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3"/>
              </a:lnSpc>
            </a:pPr>
            <a:r>
              <a:rPr lang="en-US" sz="5255" dirty="0">
                <a:solidFill>
                  <a:srgbClr val="323131"/>
                </a:solidFill>
                <a:latin typeface="Verdana 1"/>
              </a:rPr>
              <a:t>Continue to improve Board functionality, professionalism and productivity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398</Words>
  <Application>Microsoft Office PowerPoint</Application>
  <PresentationFormat>Custom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Verdana 2</vt:lpstr>
      <vt:lpstr>Aileron Regular Bold</vt:lpstr>
      <vt:lpstr>Poppins Light</vt:lpstr>
      <vt:lpstr>Open Sans</vt:lpstr>
      <vt:lpstr>Arial</vt:lpstr>
      <vt:lpstr>Open Sans Extra Bold</vt:lpstr>
      <vt:lpstr>Open Sans Bold</vt:lpstr>
      <vt:lpstr>Poppins Medium 2</vt:lpstr>
      <vt:lpstr>Mixa Bold</vt:lpstr>
      <vt:lpstr>Calibri</vt:lpstr>
      <vt:lpstr>Verdana 1</vt:lpstr>
      <vt:lpstr>Poppins Medium 1 Bold</vt:lpstr>
      <vt:lpstr>Cardo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GVR by the numbers</dc:title>
  <dc:creator>Natalie Whitman</dc:creator>
  <cp:lastModifiedBy>Scott Somers</cp:lastModifiedBy>
  <cp:revision>4</cp:revision>
  <dcterms:created xsi:type="dcterms:W3CDTF">2006-08-16T00:00:00Z</dcterms:created>
  <dcterms:modified xsi:type="dcterms:W3CDTF">2023-03-29T15:09:15Z</dcterms:modified>
  <dc:identifier>DAFcuh2-k80</dc:identifier>
</cp:coreProperties>
</file>